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tags/tag46.xml" ContentType="application/vnd.openxmlformats-officedocument.presentationml.tags+xml"/>
  <Override PartName="/ppt/notesSlides/notesSlide47.xml" ContentType="application/vnd.openxmlformats-officedocument.presentationml.notesSlide+xml"/>
  <Override PartName="/ppt/tags/tag47.xml" ContentType="application/vnd.openxmlformats-officedocument.presentationml.tags+xml"/>
  <Override PartName="/ppt/notesSlides/notesSlide48.xml" ContentType="application/vnd.openxmlformats-officedocument.presentationml.notesSlide+xml"/>
  <Override PartName="/ppt/tags/tag48.xml" ContentType="application/vnd.openxmlformats-officedocument.presentationml.tags+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52"/>
  </p:notesMasterIdLst>
  <p:sldIdLst>
    <p:sldId id="259" r:id="rId3"/>
    <p:sldId id="260" r:id="rId4"/>
    <p:sldId id="261" r:id="rId5"/>
    <p:sldId id="262" r:id="rId6"/>
    <p:sldId id="314"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15" r:id="rId20"/>
    <p:sldId id="31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307" r:id="rId35"/>
    <p:sldId id="308" r:id="rId36"/>
    <p:sldId id="317" r:id="rId37"/>
    <p:sldId id="293" r:id="rId38"/>
    <p:sldId id="318"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7E9A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6407" autoAdjust="0"/>
  </p:normalViewPr>
  <p:slideViewPr>
    <p:cSldViewPr snapToGrid="0">
      <p:cViewPr varScale="1">
        <p:scale>
          <a:sx n="71" d="100"/>
          <a:sy n="71" d="100"/>
        </p:scale>
        <p:origin x="-1134" y="-10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_rels/viewProps.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slide" Target="slides/slide9.xml"/><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D0F4F-4CB7-2F47-B1A4-39F47BE23926}" type="datetimeFigureOut">
              <a:rPr lang="en-US" smtClean="0"/>
              <a:t>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1AAB3-77D1-3B4D-BE98-BD69CBD541D6}" type="slidenum">
              <a:rPr lang="en-US" smtClean="0"/>
              <a:t>‹#›</a:t>
            </a:fld>
            <a:endParaRPr lang="en-US"/>
          </a:p>
        </p:txBody>
      </p:sp>
    </p:spTree>
    <p:extLst>
      <p:ext uri="{BB962C8B-B14F-4D97-AF65-F5344CB8AC3E}">
        <p14:creationId xmlns:p14="http://schemas.microsoft.com/office/powerpoint/2010/main" val="39358094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51AAB3-77D1-3B4D-BE98-BD69CBD541D6}" type="slidenum">
              <a:rPr lang="en-US" smtClean="0"/>
              <a:t>1</a:t>
            </a:fld>
            <a:endParaRPr lang="en-US"/>
          </a:p>
        </p:txBody>
      </p:sp>
    </p:spTree>
    <p:extLst>
      <p:ext uri="{BB962C8B-B14F-4D97-AF65-F5344CB8AC3E}">
        <p14:creationId xmlns:p14="http://schemas.microsoft.com/office/powerpoint/2010/main" val="1062204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9A3179-22C4-4F45-AD02-A483F342A5D7}"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b="1" u="sng" dirty="0" smtClean="0"/>
              <a:t>Reasonable Cause to Suspect</a:t>
            </a:r>
            <a:endParaRPr lang="en-US" altLang="en-US" dirty="0" smtClean="0"/>
          </a:p>
          <a:p>
            <a:pPr eaLnBrk="1" hangingPunct="1"/>
            <a:r>
              <a:rPr lang="en-US" altLang="en-US" dirty="0" smtClean="0"/>
              <a:t>Reasonable cause is not</a:t>
            </a:r>
            <a:r>
              <a:rPr lang="en-US" altLang="en-US" baseline="0" dirty="0" smtClean="0"/>
              <a:t> necessarily </a:t>
            </a:r>
            <a:r>
              <a:rPr lang="en-US" altLang="en-US" dirty="0" smtClean="0"/>
              <a:t>certainty.  Mandated reporters may have reasonable suspicion that abuse or neglect has occurred as a result of what they see, or what is told to them.</a:t>
            </a:r>
            <a:r>
              <a:rPr lang="en-US" altLang="en-US" baseline="0" dirty="0" smtClean="0"/>
              <a:t> Knowledge gleaned from training, education, and experience also can contribute to the development of suspicion. </a:t>
            </a:r>
            <a:r>
              <a:rPr lang="en-US" altLang="en-US" dirty="0" smtClean="0"/>
              <a:t>Mandated reporters are to make or cause a report to be made, and the Department of Children and Families will complete the necessary investigation or assessment.</a:t>
            </a:r>
          </a:p>
        </p:txBody>
      </p:sp>
    </p:spTree>
    <p:extLst>
      <p:ext uri="{BB962C8B-B14F-4D97-AF65-F5344CB8AC3E}">
        <p14:creationId xmlns:p14="http://schemas.microsoft.com/office/powerpoint/2010/main" val="2312877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514DB9-B083-4374-A925-0DA15F5BFD32}"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altLang="en-US" b="1" u="sng" dirty="0" smtClean="0"/>
              <a:t>Abuse Definition</a:t>
            </a:r>
            <a:endParaRPr lang="en-US" altLang="en-US" dirty="0" smtClean="0"/>
          </a:p>
          <a:p>
            <a:pPr eaLnBrk="1" hangingPunct="1"/>
            <a:r>
              <a:rPr lang="en-US" altLang="en-US" dirty="0" smtClean="0"/>
              <a:t>The Statutes of the State of Connecticut define what constitutes an abused child in Section 46b-120.  Those children must be under age eighteen who have non-accidental physical injuries inflicted upon them.  Many times children provide explanations for those injuries, however, in some instances, the history or account provided are at variance with those injuries noted.  This also constitutes abuse and should be reported.  Other forms of abuse include malnutrition, sexual molestation or exploitation, deprivation of necessities, emotional maltreatment, or cruel punishment. *School employees should remember</a:t>
            </a:r>
            <a:r>
              <a:rPr lang="en-US" altLang="en-US" baseline="0" dirty="0" smtClean="0"/>
              <a:t> that although this definition of abuse refers to children under the age of 18, they are still required to make reports in certain circumstances as previously discussed regardless of the youth’s age. </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018490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A355F6-DCF3-463C-864B-82C53190177A}" type="slidenum">
              <a:rPr lang="en-US" altLang="en-US" smtClean="0">
                <a:latin typeface="Times New Roman" panose="02020603050405020304" pitchFamily="18" charset="0"/>
              </a:rPr>
              <a:pPr/>
              <a:t>12</a:t>
            </a:fld>
            <a:endParaRPr lang="en-US" altLang="en-US" smtClean="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altLang="en-US" b="1" u="sng" dirty="0" smtClean="0"/>
              <a:t>Possible Indicators of Sexual Abuse</a:t>
            </a:r>
            <a:endParaRPr lang="en-US" altLang="en-US" dirty="0" smtClean="0"/>
          </a:p>
          <a:p>
            <a:pPr eaLnBrk="1" hangingPunct="1"/>
            <a:r>
              <a:rPr lang="en-US" altLang="en-US" dirty="0" smtClean="0"/>
              <a:t>Many times sexual abuse is not directly reported by children.  It is important to be aware of some of the potential indicators of child sexual abuse.  Some of the physical indicators of child sexual abuse include unexplained injuries or complaints of pain in the genital, vaginal, or anal areas.  If a child under thirteen has a venereal disease a facility is obligated to make a report to the DCF Careline.  Pregnancy may also be an indicator of child sexual abuse.</a:t>
            </a:r>
          </a:p>
        </p:txBody>
      </p:sp>
    </p:spTree>
    <p:extLst>
      <p:ext uri="{BB962C8B-B14F-4D97-AF65-F5344CB8AC3E}">
        <p14:creationId xmlns:p14="http://schemas.microsoft.com/office/powerpoint/2010/main" val="64792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94C997-0140-4358-B5F3-4A4E9096FE44}"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b="1" u="sng" dirty="0" smtClean="0"/>
              <a:t>Possible Indicators of Sexual Abuse</a:t>
            </a:r>
            <a:endParaRPr lang="en-US" altLang="en-US" dirty="0" smtClean="0"/>
          </a:p>
          <a:p>
            <a:pPr eaLnBrk="1" hangingPunct="1"/>
            <a:r>
              <a:rPr lang="en-US" altLang="en-US" dirty="0" smtClean="0"/>
              <a:t>There are also emotional and behavioral indicators that may suggest the presence of child sexual abuse.  These indicators do not in and of themselves categorically indicate child sexual abuse has occurred and their presence may require a discussion with a child to ensure their safety and well being. </a:t>
            </a:r>
          </a:p>
          <a:p>
            <a:pPr eaLnBrk="1" hangingPunct="1"/>
            <a:endParaRPr lang="en-US" altLang="en-US" dirty="0" smtClean="0"/>
          </a:p>
        </p:txBody>
      </p:sp>
    </p:spTree>
    <p:extLst>
      <p:ext uri="{BB962C8B-B14F-4D97-AF65-F5344CB8AC3E}">
        <p14:creationId xmlns:p14="http://schemas.microsoft.com/office/powerpoint/2010/main" val="3649719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8EBBF5-FA43-4C06-9018-B09221D856BC}"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marL="228600" indent="-228600" eaLnBrk="1" hangingPunct="1"/>
            <a:r>
              <a:rPr lang="en-US" altLang="en-US" b="1" u="sng" dirty="0" smtClean="0"/>
              <a:t>Age of Consent for Sexual Activity</a:t>
            </a:r>
            <a:endParaRPr lang="en-US" altLang="en-US" dirty="0" smtClean="0"/>
          </a:p>
          <a:p>
            <a:pPr marL="228600" indent="-228600" eaLnBrk="1" hangingPunct="1"/>
            <a:r>
              <a:rPr lang="en-US" altLang="en-US" dirty="0" smtClean="0"/>
              <a:t>The age of consent for sexual activity in the State of Connecticut is sixteen-years-of-age.  There are instances where the age of consent is increased to age eighteen.  These situations include the following:</a:t>
            </a:r>
          </a:p>
          <a:p>
            <a:pPr marL="228600" indent="-228600" eaLnBrk="1" hangingPunct="1"/>
            <a:r>
              <a:rPr lang="en-US" altLang="en-US" dirty="0" smtClean="0"/>
              <a:t>When one person is a guardian or responsible for the general supervision of the other</a:t>
            </a:r>
          </a:p>
          <a:p>
            <a:pPr marL="228600" indent="-228600" eaLnBrk="1" hangingPunct="1"/>
            <a:r>
              <a:rPr lang="en-US" altLang="en-US" dirty="0" smtClean="0"/>
              <a:t>When one person is a coach or instructor outside a school setting and the other person is being coached or instructed, and</a:t>
            </a:r>
          </a:p>
          <a:p>
            <a:pPr marL="228600" indent="-228600" eaLnBrk="1" hangingPunct="1"/>
            <a:r>
              <a:rPr lang="en-US" altLang="en-US" dirty="0" smtClean="0"/>
              <a:t>When one person's professional, legal, occupational, or volunteer status creates a power differential over the other when the older person is at least twenty years of age</a:t>
            </a:r>
          </a:p>
        </p:txBody>
      </p:sp>
    </p:spTree>
    <p:extLst>
      <p:ext uri="{BB962C8B-B14F-4D97-AF65-F5344CB8AC3E}">
        <p14:creationId xmlns:p14="http://schemas.microsoft.com/office/powerpoint/2010/main" val="3394535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1D80A9-623C-415F-A45C-5DA40A96208B}" type="slidenum">
              <a:rPr lang="en-US" altLang="en-US" smtClean="0">
                <a:latin typeface="Times New Roman" panose="02020603050405020304" pitchFamily="18" charset="0"/>
              </a:rPr>
              <a:pPr/>
              <a:t>15</a:t>
            </a:fld>
            <a:endParaRPr lang="en-US" altLang="en-US" smtClean="0">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marL="228600" indent="-228600" eaLnBrk="1" hangingPunct="1"/>
            <a:r>
              <a:rPr lang="en-US" altLang="en-US" b="1" u="sng" dirty="0" smtClean="0"/>
              <a:t>Age of Consent for Sexual Activity</a:t>
            </a:r>
            <a:endParaRPr lang="en-US" altLang="en-US" dirty="0" smtClean="0"/>
          </a:p>
          <a:p>
            <a:pPr marL="228600" indent="-228600" eaLnBrk="1" hangingPunct="1"/>
            <a:r>
              <a:rPr lang="en-US" altLang="en-US" dirty="0" smtClean="0"/>
              <a:t>There are instances where the age of consent for sexual activity is irrelevant.  The sexual activity in these instances criminalize those relationships.  These instances are directly applicable to school employees and include:</a:t>
            </a:r>
          </a:p>
          <a:p>
            <a:pPr marL="228600" indent="-228600" eaLnBrk="1" hangingPunct="1"/>
            <a:r>
              <a:rPr lang="en-US" altLang="en-US" dirty="0" smtClean="0"/>
              <a:t>When one person is a school employee, excluding post-secondary schools, and the other person is a student, an</a:t>
            </a:r>
          </a:p>
          <a:p>
            <a:pPr marL="228600" indent="-228600" eaLnBrk="1" hangingPunct="1"/>
            <a:r>
              <a:rPr lang="en-US" altLang="en-US" dirty="0" smtClean="0"/>
              <a:t>When one person is a coach or instructor and the other person is a student</a:t>
            </a:r>
          </a:p>
        </p:txBody>
      </p:sp>
    </p:spTree>
    <p:extLst>
      <p:ext uri="{BB962C8B-B14F-4D97-AF65-F5344CB8AC3E}">
        <p14:creationId xmlns:p14="http://schemas.microsoft.com/office/powerpoint/2010/main" val="314684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smtClean="0">
                <a:solidFill>
                  <a:schemeClr val="tx1"/>
                </a:solidFill>
                <a:effectLst/>
                <a:latin typeface="Times New Roman" panose="02020603050405020304" pitchFamily="18" charset="0"/>
                <a:ea typeface="+mn-ea"/>
                <a:cs typeface="+mn-cs"/>
              </a:rPr>
              <a:t>Human</a:t>
            </a:r>
            <a:r>
              <a:rPr lang="en-US" sz="1200" b="1" u="sng" kern="1200" baseline="0" dirty="0" smtClean="0">
                <a:solidFill>
                  <a:schemeClr val="tx1"/>
                </a:solidFill>
                <a:effectLst/>
                <a:latin typeface="Times New Roman" panose="02020603050405020304" pitchFamily="18" charset="0"/>
                <a:ea typeface="+mn-ea"/>
                <a:cs typeface="+mn-cs"/>
              </a:rPr>
              <a:t> Trafficking</a:t>
            </a:r>
          </a:p>
          <a:p>
            <a:r>
              <a:rPr lang="en-US" sz="1200" kern="1200" dirty="0" smtClean="0">
                <a:solidFill>
                  <a:schemeClr val="tx1"/>
                </a:solidFill>
                <a:effectLst/>
                <a:latin typeface="Times New Roman" panose="02020603050405020304" pitchFamily="18" charset="0"/>
                <a:ea typeface="+mn-ea"/>
                <a:cs typeface="+mn-cs"/>
              </a:rPr>
              <a:t>In addition to information</a:t>
            </a:r>
            <a:r>
              <a:rPr lang="en-US" sz="1200" kern="1200" baseline="0" dirty="0" smtClean="0">
                <a:solidFill>
                  <a:schemeClr val="tx1"/>
                </a:solidFill>
                <a:effectLst/>
                <a:latin typeface="Times New Roman" panose="02020603050405020304" pitchFamily="18" charset="0"/>
                <a:ea typeface="+mn-ea"/>
                <a:cs typeface="+mn-cs"/>
              </a:rPr>
              <a:t> about the potential indicators of sexual abuse of children and the age of consent for sexual activity, it is important mandated reporters are aware that in recent years t</a:t>
            </a:r>
            <a:r>
              <a:rPr lang="en-US" sz="1200" kern="1200" dirty="0" smtClean="0">
                <a:solidFill>
                  <a:schemeClr val="tx1"/>
                </a:solidFill>
                <a:effectLst/>
                <a:latin typeface="Times New Roman" panose="02020603050405020304" pitchFamily="18" charset="0"/>
                <a:ea typeface="+mn-ea"/>
                <a:cs typeface="+mn-cs"/>
              </a:rPr>
              <a:t>he Department of Children and Families (DCF) has increasingly sharpened its focus on the growing issue of</a:t>
            </a:r>
            <a:r>
              <a:rPr lang="en-US" sz="1200" kern="1200" baseline="0" dirty="0" smtClean="0">
                <a:solidFill>
                  <a:schemeClr val="tx1"/>
                </a:solidFill>
                <a:effectLst/>
                <a:latin typeface="Times New Roman" panose="02020603050405020304" pitchFamily="18" charset="0"/>
                <a:ea typeface="+mn-ea"/>
                <a:cs typeface="+mn-cs"/>
              </a:rPr>
              <a:t> Commercial Sexual Exploitation of Children and Domestic Minor Sex Trafficking. </a:t>
            </a:r>
          </a:p>
          <a:p>
            <a:endParaRPr lang="en-US" sz="1200" b="1" kern="1200" dirty="0" smtClean="0">
              <a:solidFill>
                <a:schemeClr val="tx1"/>
              </a:solidFill>
              <a:effectLst/>
              <a:latin typeface="Times New Roman" panose="02020603050405020304" pitchFamily="18" charset="0"/>
              <a:ea typeface="+mn-ea"/>
              <a:cs typeface="+mn-cs"/>
            </a:endParaRPr>
          </a:p>
          <a:p>
            <a:r>
              <a:rPr lang="en-US" sz="1200" b="1" kern="1200" dirty="0" smtClean="0">
                <a:solidFill>
                  <a:schemeClr val="tx1"/>
                </a:solidFill>
                <a:effectLst/>
                <a:latin typeface="Times New Roman" panose="02020603050405020304" pitchFamily="18" charset="0"/>
                <a:ea typeface="+mn-ea"/>
                <a:cs typeface="+mn-cs"/>
              </a:rPr>
              <a:t>Commercial Sexual Exploitation of Children (CSEC)</a:t>
            </a:r>
            <a:r>
              <a:rPr lang="en-US" sz="1200" b="1" kern="1200" baseline="0" dirty="0" smtClean="0">
                <a:solidFill>
                  <a:schemeClr val="tx1"/>
                </a:solidFill>
                <a:effectLst/>
                <a:latin typeface="Times New Roman" panose="02020603050405020304" pitchFamily="18" charset="0"/>
                <a:ea typeface="+mn-ea"/>
                <a:cs typeface="+mn-cs"/>
              </a:rPr>
              <a:t> </a:t>
            </a:r>
            <a:r>
              <a:rPr lang="en-US" sz="1200" b="0" kern="1200" baseline="0" dirty="0" smtClean="0">
                <a:solidFill>
                  <a:schemeClr val="tx1"/>
                </a:solidFill>
                <a:effectLst/>
                <a:latin typeface="Times New Roman" panose="02020603050405020304" pitchFamily="18" charset="0"/>
                <a:ea typeface="+mn-ea"/>
                <a:cs typeface="+mn-cs"/>
              </a:rPr>
              <a:t>is defined as s</a:t>
            </a:r>
            <a:r>
              <a:rPr lang="en-US" sz="1200" kern="1200" dirty="0" smtClean="0">
                <a:solidFill>
                  <a:schemeClr val="tx1"/>
                </a:solidFill>
                <a:effectLst/>
                <a:latin typeface="Times New Roman" panose="02020603050405020304" pitchFamily="18" charset="0"/>
                <a:ea typeface="+mn-ea"/>
                <a:cs typeface="+mn-cs"/>
              </a:rPr>
              <a:t>exual abuse of a child (under the age of 18) by another person in return for payment in money or in kind, paid to the child or to one or more third parties. CSEC includes child pornography, trafficking in children for sexual purposes, child sex tourism and child marriage when payment is exchanged. </a:t>
            </a:r>
          </a:p>
          <a:p>
            <a:endParaRPr lang="en-US" sz="1200" kern="1200" dirty="0" smtClean="0">
              <a:solidFill>
                <a:schemeClr val="tx1"/>
              </a:solidFill>
              <a:effectLst/>
              <a:latin typeface="Times New Roman" panose="02020603050405020304" pitchFamily="18" charset="0"/>
              <a:ea typeface="+mn-ea"/>
              <a:cs typeface="+mn-cs"/>
            </a:endParaRPr>
          </a:p>
          <a:p>
            <a:r>
              <a:rPr lang="en-US" sz="1200" b="1" kern="1200" dirty="0" smtClean="0">
                <a:solidFill>
                  <a:schemeClr val="tx1"/>
                </a:solidFill>
                <a:effectLst/>
                <a:latin typeface="Times New Roman" panose="02020603050405020304" pitchFamily="18" charset="0"/>
                <a:ea typeface="+mn-ea"/>
                <a:cs typeface="+mn-cs"/>
              </a:rPr>
              <a:t>Domestic Minor Sex Trafficking (DMST)</a:t>
            </a:r>
            <a:r>
              <a:rPr lang="en-US" sz="1200" b="1" kern="1200" baseline="0" dirty="0" smtClean="0">
                <a:solidFill>
                  <a:schemeClr val="tx1"/>
                </a:solidFill>
                <a:effectLst/>
                <a:latin typeface="Times New Roman" panose="02020603050405020304" pitchFamily="18" charset="0"/>
                <a:ea typeface="+mn-ea"/>
                <a:cs typeface="+mn-cs"/>
              </a:rPr>
              <a:t> </a:t>
            </a:r>
            <a:r>
              <a:rPr lang="en-US" sz="1200" b="0" kern="1200" baseline="0" dirty="0" smtClean="0">
                <a:solidFill>
                  <a:schemeClr val="tx1"/>
                </a:solidFill>
                <a:effectLst/>
                <a:latin typeface="Times New Roman" panose="02020603050405020304" pitchFamily="18" charset="0"/>
                <a:ea typeface="+mn-ea"/>
                <a:cs typeface="+mn-cs"/>
              </a:rPr>
              <a:t>is defined as s</a:t>
            </a:r>
            <a:r>
              <a:rPr lang="en-US" sz="1200" kern="1200" dirty="0" smtClean="0">
                <a:solidFill>
                  <a:schemeClr val="tx1"/>
                </a:solidFill>
                <a:effectLst/>
                <a:latin typeface="Times New Roman" panose="02020603050405020304" pitchFamily="18" charset="0"/>
                <a:ea typeface="+mn-ea"/>
                <a:cs typeface="+mn-cs"/>
              </a:rPr>
              <a:t>exual abuse of a child (under the age of 18) by another person in return for payment in money or in kind, paid to one or more third parties.</a:t>
            </a:r>
          </a:p>
          <a:p>
            <a:endParaRPr lang="en-US" altLang="en-US" sz="1200" kern="1200" dirty="0" smtClean="0">
              <a:solidFill>
                <a:schemeClr val="tx1"/>
              </a:solidFill>
              <a:effectLst/>
              <a:latin typeface="Times New Roman" panose="02020603050405020304" pitchFamily="18" charset="0"/>
              <a:ea typeface="+mn-ea"/>
              <a:cs typeface="+mn-cs"/>
            </a:endParaRPr>
          </a:p>
          <a:p>
            <a:r>
              <a:rPr lang="en-US" altLang="en-US" sz="1200" dirty="0" smtClean="0">
                <a:solidFill>
                  <a:schemeClr val="bg2"/>
                </a:solidFill>
                <a:effectLst>
                  <a:outerShdw blurRad="38100" dist="38100" dir="2700000" algn="tl">
                    <a:srgbClr val="000000"/>
                  </a:outerShdw>
                </a:effectLst>
                <a:latin typeface="Tahoma" panose="020B0604030504040204" pitchFamily="34" charset="0"/>
              </a:rPr>
              <a:t>If you</a:t>
            </a:r>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 as a mandated reporter have</a:t>
            </a:r>
            <a:r>
              <a:rPr lang="en-US" altLang="en-US" sz="1200" dirty="0" smtClean="0">
                <a:solidFill>
                  <a:schemeClr val="bg2"/>
                </a:solidFill>
                <a:effectLst>
                  <a:outerShdw blurRad="38100" dist="38100" dir="2700000" algn="tl">
                    <a:srgbClr val="000000"/>
                  </a:outerShdw>
                </a:effectLst>
                <a:latin typeface="Tahoma" panose="020B0604030504040204" pitchFamily="34" charset="0"/>
              </a:rPr>
              <a:t> reasonable cause to</a:t>
            </a:r>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 suspect </a:t>
            </a:r>
            <a:r>
              <a:rPr lang="en-US" altLang="en-US" sz="1200" dirty="0" smtClean="0">
                <a:solidFill>
                  <a:schemeClr val="bg2"/>
                </a:solidFill>
                <a:effectLst>
                  <a:outerShdw blurRad="38100" dist="38100" dir="2700000" algn="tl">
                    <a:srgbClr val="000000"/>
                  </a:outerShdw>
                </a:effectLst>
                <a:latin typeface="Tahoma" panose="020B0604030504040204" pitchFamily="34" charset="0"/>
              </a:rPr>
              <a:t>human trafficking of a child, call the DCF </a:t>
            </a:r>
            <a:r>
              <a:rPr lang="en-US" altLang="en-US" sz="1200" dirty="0" err="1" smtClean="0">
                <a:solidFill>
                  <a:schemeClr val="bg2"/>
                </a:solidFill>
                <a:effectLst>
                  <a:outerShdw blurRad="38100" dist="38100" dir="2700000" algn="tl">
                    <a:srgbClr val="000000"/>
                  </a:outerShdw>
                </a:effectLst>
                <a:latin typeface="Tahoma" panose="020B0604030504040204" pitchFamily="34" charset="0"/>
              </a:rPr>
              <a:t>Careline</a:t>
            </a:r>
            <a:r>
              <a:rPr lang="en-US" altLang="en-US" sz="1200" dirty="0" smtClean="0">
                <a:solidFill>
                  <a:schemeClr val="bg2"/>
                </a:solidFill>
                <a:effectLst>
                  <a:outerShdw blurRad="38100" dist="38100" dir="2700000" algn="tl">
                    <a:srgbClr val="000000"/>
                  </a:outerShdw>
                </a:effectLst>
                <a:latin typeface="Tahoma" panose="020B0604030504040204" pitchFamily="34" charset="0"/>
              </a:rPr>
              <a:t> and</a:t>
            </a:r>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 b</a:t>
            </a:r>
            <a:r>
              <a:rPr lang="en-US" altLang="en-US" sz="1200" dirty="0" smtClean="0">
                <a:solidFill>
                  <a:schemeClr val="bg2"/>
                </a:solidFill>
                <a:effectLst>
                  <a:outerShdw blurRad="38100" dist="38100" dir="2700000" algn="tl">
                    <a:srgbClr val="000000"/>
                  </a:outerShdw>
                </a:effectLst>
                <a:latin typeface="Tahoma" panose="020B0604030504040204" pitchFamily="34" charset="0"/>
              </a:rPr>
              <a:t>e very clear to inform the screener that you suspect</a:t>
            </a:r>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 </a:t>
            </a:r>
            <a:r>
              <a:rPr lang="en-US" altLang="en-US" sz="1200" dirty="0" smtClean="0">
                <a:solidFill>
                  <a:schemeClr val="bg2"/>
                </a:solidFill>
                <a:effectLst>
                  <a:outerShdw blurRad="38100" dist="38100" dir="2700000" algn="tl">
                    <a:srgbClr val="000000"/>
                  </a:outerShdw>
                </a:effectLst>
                <a:latin typeface="Tahoma" panose="020B0604030504040204" pitchFamily="34" charset="0"/>
              </a:rPr>
              <a:t>the child may be a victim of human trafficking.</a:t>
            </a:r>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 You do not need to know the identity or name of the person who is exploiting the child. DCF works in close collaboration with local, state, and federal law enforcement in the investigation of this type of child maltreatment.</a:t>
            </a:r>
          </a:p>
          <a:p>
            <a:endParaRPr lang="en-US" altLang="en-US" sz="1200" baseline="0" dirty="0" smtClean="0">
              <a:solidFill>
                <a:schemeClr val="bg2"/>
              </a:solidFill>
              <a:effectLst>
                <a:outerShdw blurRad="38100" dist="38100" dir="2700000" algn="tl">
                  <a:srgbClr val="000000"/>
                </a:outerShdw>
              </a:effectLst>
              <a:latin typeface="Tahoma" panose="020B0604030504040204" pitchFamily="34" charset="0"/>
            </a:endParaRPr>
          </a:p>
          <a:p>
            <a:r>
              <a:rPr lang="en-US" altLang="en-US" sz="1200" baseline="0" dirty="0" smtClean="0">
                <a:solidFill>
                  <a:schemeClr val="bg2"/>
                </a:solidFill>
                <a:effectLst>
                  <a:outerShdw blurRad="38100" dist="38100" dir="2700000" algn="tl">
                    <a:srgbClr val="000000"/>
                  </a:outerShdw>
                </a:effectLst>
                <a:latin typeface="Tahoma" panose="020B0604030504040204" pitchFamily="34" charset="0"/>
              </a:rPr>
              <a:t>If you would like additional information, resources, or access to training on this topic, please visit the DCF website.  </a:t>
            </a:r>
            <a:endParaRPr lang="en-US" altLang="en-US" sz="1200" dirty="0" smtClean="0">
              <a:solidFill>
                <a:schemeClr val="bg2"/>
              </a:solidFill>
              <a:effectLst>
                <a:outerShdw blurRad="38100" dist="38100" dir="2700000" algn="tl">
                  <a:srgbClr val="000000"/>
                </a:outerShdw>
              </a:effectLst>
              <a:latin typeface="Tahoma" panose="020B0604030504040204" pitchFamily="34" charset="0"/>
            </a:endParaRPr>
          </a:p>
          <a:p>
            <a:endParaRPr lang="en-US" sz="1200" kern="1200" dirty="0" smtClean="0">
              <a:solidFill>
                <a:schemeClr val="tx1"/>
              </a:solidFill>
              <a:effectLst/>
              <a:latin typeface="Times New Roman" panose="02020603050405020304" pitchFamily="18" charset="0"/>
              <a:ea typeface="+mn-ea"/>
              <a:cs typeface="+mn-cs"/>
            </a:endParaRPr>
          </a:p>
          <a:p>
            <a:r>
              <a:rPr lang="en-US" sz="1200" kern="1200" dirty="0" smtClean="0">
                <a:solidFill>
                  <a:schemeClr val="tx1"/>
                </a:solidFill>
                <a:effectLst/>
                <a:latin typeface="Times New Roman" panose="02020603050405020304" pitchFamily="18" charset="0"/>
                <a:ea typeface="+mn-ea"/>
                <a:cs typeface="+mn-cs"/>
              </a:rPr>
              <a:t> </a:t>
            </a:r>
          </a:p>
        </p:txBody>
      </p:sp>
      <p:sp>
        <p:nvSpPr>
          <p:cNvPr id="16388" name="Rectangle 3"/>
          <p:cNvSpPr txBox="1">
            <a:spLocks noGrp="1"/>
          </p:cNvSpPr>
          <p:nvPr/>
        </p:nvSpPr>
        <p:spPr bwMode="auto">
          <a:xfrm>
            <a:off x="3884613" y="8542832"/>
            <a:ext cx="2971800" cy="449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5DBEB73-927E-44E4-BDAB-4A50BDDC7312}" type="slidenum">
              <a:rPr lang="en-US" altLang="en-US" sz="1200">
                <a:latin typeface="Calibri" panose="020F0502020204030204" pitchFamily="34" charset="0"/>
              </a:rPr>
              <a:pPr algn="r" eaLnBrk="1" hangingPunct="1"/>
              <a:t>16</a:t>
            </a:fld>
            <a:endParaRPr lang="en-US" altLang="en-US" sz="1200">
              <a:latin typeface="Calibri" panose="020F0502020204030204" pitchFamily="34" charset="0"/>
            </a:endParaRPr>
          </a:p>
        </p:txBody>
      </p:sp>
    </p:spTree>
    <p:extLst>
      <p:ext uri="{BB962C8B-B14F-4D97-AF65-F5344CB8AC3E}">
        <p14:creationId xmlns:p14="http://schemas.microsoft.com/office/powerpoint/2010/main" val="1643793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503F3F-3FB1-4809-8D82-215AC70DD31E}" type="slidenum">
              <a:rPr lang="en-US" altLang="en-US" smtClean="0">
                <a:latin typeface="Times New Roman" panose="02020603050405020304" pitchFamily="18" charset="0"/>
              </a:rPr>
              <a:pPr/>
              <a:t>17</a:t>
            </a:fld>
            <a:endParaRPr lang="en-US" altLang="en-US" smtClean="0">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b="1" u="sng" dirty="0" smtClean="0"/>
              <a:t>Neglect Definition</a:t>
            </a:r>
            <a:endParaRPr lang="en-US" altLang="en-US" b="1" dirty="0" smtClean="0"/>
          </a:p>
          <a:p>
            <a:pPr eaLnBrk="1" hangingPunct="1"/>
            <a:r>
              <a:rPr lang="en-US" altLang="en-US" dirty="0" smtClean="0"/>
              <a:t>Neglect is also defined in the Connecticut General Statutes and includes children who have been abandoned, are denied proper care and attention, or are permitted to live under conditions circumstances, or associations injurious.  The exposure to substance abuse, domestic violence, or parents with mental illness that has a negative impact on children can constitute neglect.  Issues such as inadequate supervision, clothing that is inadequate for the weather, exposing children to illegal activities, or the failure to maintain a safe living environment are other examples of neglect.  Neglect allegations are more prevalent that abuse allegations.  While abuse represents an action against a child, neglect is the omission or lack of action that compromises the child's health, safety, or well-being. </a:t>
            </a:r>
          </a:p>
        </p:txBody>
      </p:sp>
    </p:spTree>
    <p:extLst>
      <p:ext uri="{BB962C8B-B14F-4D97-AF65-F5344CB8AC3E}">
        <p14:creationId xmlns:p14="http://schemas.microsoft.com/office/powerpoint/2010/main" val="1955248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62119499-4F87-4E9E-8067-B50901F9BECD}" type="slidenum">
              <a:rPr lang="en-US" altLang="en-US" smtClean="0">
                <a:latin typeface="Times New Roman" panose="02020603050405020304" pitchFamily="18" charset="0"/>
              </a:rPr>
              <a:pPr/>
              <a:t>18</a:t>
            </a:fld>
            <a:endParaRPr lang="en-US" altLang="en-US" dirty="0" smtClean="0">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marL="232943" indent="-232943"/>
            <a:r>
              <a:rPr lang="en-US" altLang="en-US" b="1" u="sng" dirty="0" smtClean="0"/>
              <a:t>Educational Neglect</a:t>
            </a:r>
            <a:endParaRPr lang="en-US" alt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dirty="0" smtClean="0"/>
              <a:t>Educational Neglect occurs when a child 5 years of age and older and under 18 years of age has excessive </a:t>
            </a:r>
            <a:r>
              <a:rPr lang="fr-FR" sz="1200" b="0" i="0" dirty="0" smtClean="0"/>
              <a:t>absen</a:t>
            </a:r>
            <a:r>
              <a:rPr lang="en-US" sz="1200" b="0" i="0" dirty="0" smtClean="0"/>
              <a:t>ces from school through the intent or neglect of the parent or caregiver.</a:t>
            </a:r>
            <a:r>
              <a:rPr lang="en-US" sz="1200" b="0" i="0" baseline="0" dirty="0" smtClean="0"/>
              <a:t> </a:t>
            </a:r>
            <a:r>
              <a:rPr lang="en-US" i="0" dirty="0" smtClean="0">
                <a:solidFill>
                  <a:srgbClr val="C00000"/>
                </a:solidFill>
              </a:rPr>
              <a:t>Excessive absenteeism or school avoidance may be symptoms of other physical, emotional, or medical needs. DCF considers this at the time a report is made as well as</a:t>
            </a:r>
            <a:r>
              <a:rPr lang="en-US" i="0" baseline="0" dirty="0" smtClean="0">
                <a:solidFill>
                  <a:srgbClr val="C00000"/>
                </a:solidFill>
              </a:rPr>
              <a:t> other factors such as but not limited to the age, health and level of functioning of the child; the rationale provided for the absences; and efforts on the part of the parent or caregiver to communicate and engage with the educational provider</a:t>
            </a:r>
            <a:r>
              <a:rPr lang="en-US" i="0" dirty="0" smtClean="0">
                <a:solidFill>
                  <a:srgbClr val="C00000"/>
                </a:solidFill>
              </a:rPr>
              <a:t>. </a:t>
            </a:r>
          </a:p>
          <a:p>
            <a:pPr marL="232943" indent="-232943" defTabSz="465887">
              <a:defRPr/>
            </a:pPr>
            <a:r>
              <a:rPr lang="en-US" b="0" i="0" dirty="0" smtClean="0"/>
              <a:t> </a:t>
            </a:r>
          </a:p>
          <a:p>
            <a:pPr marL="232943" indent="-232943"/>
            <a:r>
              <a:rPr lang="en-US" altLang="en-US" dirty="0" smtClean="0"/>
              <a:t>      </a:t>
            </a:r>
          </a:p>
        </p:txBody>
      </p:sp>
    </p:spTree>
    <p:extLst>
      <p:ext uri="{BB962C8B-B14F-4D97-AF65-F5344CB8AC3E}">
        <p14:creationId xmlns:p14="http://schemas.microsoft.com/office/powerpoint/2010/main" val="218692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b="1" u="sng" dirty="0" smtClean="0"/>
              <a:t>Educational Neglect</a:t>
            </a:r>
            <a:endParaRPr lang="en-US" alt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There are exceptions</a:t>
            </a:r>
            <a:r>
              <a:rPr lang="en-US" baseline="0" dirty="0" smtClean="0"/>
              <a:t> and special considerations mandated reporters should be aware of regarding educational neglect. </a:t>
            </a:r>
            <a:r>
              <a:rPr lang="en-US" sz="1200" b="0" i="0" dirty="0" smtClean="0"/>
              <a:t>A child </a:t>
            </a:r>
            <a:r>
              <a:rPr lang="en-US" sz="1200" i="0" u="sng" dirty="0" smtClean="0"/>
              <a:t>age 5 or 6 </a:t>
            </a:r>
            <a:r>
              <a:rPr lang="en-US" sz="1200" b="0" i="0" dirty="0" smtClean="0"/>
              <a:t>is not required to attend school. Educational neglect only occurs if the parent or person having control of the child has opted to enroll the child in school at age 5 or 6 and then does not allow he/she</a:t>
            </a:r>
            <a:r>
              <a:rPr lang="en-US" sz="1200" b="0" i="0" baseline="0" dirty="0" smtClean="0"/>
              <a:t> to attend or receive home instruction. Another consideration for mandated reporters to be mindful of is that f</a:t>
            </a:r>
            <a:r>
              <a:rPr lang="en-US" sz="1200" b="0" i="0" dirty="0" smtClean="0"/>
              <a:t>or children </a:t>
            </a:r>
            <a:r>
              <a:rPr lang="en-US" sz="1200" i="0" u="sng" dirty="0" smtClean="0"/>
              <a:t>older than 12</a:t>
            </a:r>
            <a:r>
              <a:rPr lang="en-US" sz="1200" b="0" i="0" dirty="0" smtClean="0"/>
              <a:t>, excessive absences through the </a:t>
            </a:r>
            <a:r>
              <a:rPr lang="en-US" sz="1200" b="0" i="1" dirty="0" smtClean="0"/>
              <a:t>child’s</a:t>
            </a:r>
            <a:r>
              <a:rPr lang="en-US" sz="1200" b="0" i="0" dirty="0" smtClean="0"/>
              <a:t> intent, despite the parents’ or caregivers efforts to improve the child’s attendance, is </a:t>
            </a:r>
            <a:r>
              <a:rPr lang="en-US" sz="1200" i="0" dirty="0" smtClean="0"/>
              <a:t>truancy</a:t>
            </a:r>
            <a:r>
              <a:rPr lang="en-US" sz="1200" b="0" i="0" dirty="0" smtClean="0"/>
              <a:t>. Truancy is handled through the school district. Finally, a parent or person having control of a child </a:t>
            </a:r>
            <a:r>
              <a:rPr lang="en-US" sz="1200" i="0" u="sng" dirty="0" smtClean="0"/>
              <a:t>17 years of age </a:t>
            </a:r>
            <a:r>
              <a:rPr lang="en-US" sz="1200" b="0" i="0" dirty="0" smtClean="0"/>
              <a:t>may consent to the child’s withdrawal from school by personally appearing at the school district</a:t>
            </a:r>
            <a:r>
              <a:rPr lang="en-US" sz="1200" b="0" i="0" baseline="0" dirty="0" smtClean="0"/>
              <a:t> office</a:t>
            </a:r>
            <a:r>
              <a:rPr lang="en-US" sz="1200" b="0" i="0" dirty="0" smtClean="0"/>
              <a:t> and signing a withdrawal form.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baseline="0" dirty="0" smtClean="0"/>
              <a:t> </a:t>
            </a:r>
            <a:endParaRPr lang="en-US" sz="1200" b="0" i="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3551AAB3-77D1-3B4D-BE98-BD69CBD541D6}" type="slidenum">
              <a:rPr lang="en-US" smtClean="0"/>
              <a:t>19</a:t>
            </a:fld>
            <a:endParaRPr lang="en-US" dirty="0"/>
          </a:p>
        </p:txBody>
      </p:sp>
    </p:spTree>
    <p:extLst>
      <p:ext uri="{BB962C8B-B14F-4D97-AF65-F5344CB8AC3E}">
        <p14:creationId xmlns:p14="http://schemas.microsoft.com/office/powerpoint/2010/main" val="384838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F348BF-AB91-4CBC-9B0E-DCD473A6AD1B}" type="slidenum">
              <a:rPr lang="en-US" altLang="en-US" smtClean="0">
                <a:latin typeface="Times New Roman" panose="02020603050405020304" pitchFamily="18" charset="0"/>
              </a:rPr>
              <a:pPr/>
              <a:t>2</a:t>
            </a:fld>
            <a:endParaRPr lang="en-US" altLang="en-US" smtClean="0">
              <a:latin typeface="Times New Roman" panose="02020603050405020304" pitchFamily="1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b="1" u="sng" dirty="0" smtClean="0"/>
              <a:t>Mission and Transformation of the Department</a:t>
            </a:r>
          </a:p>
          <a:p>
            <a:pPr eaLnBrk="1" hangingPunct="1"/>
            <a:r>
              <a:rPr lang="en-US" altLang="en-US" dirty="0" smtClean="0"/>
              <a:t>The DCF Mission Statement speaks to the Department’s belief that through partnerships with families and communities, we can help children be healthy, safe, smart, and strong. Seven cross-cutting themes guide all DCF operational units in advancing the mission and strategies of the agency. The themes are:</a:t>
            </a:r>
          </a:p>
          <a:p>
            <a:pPr eaLnBrk="1" hangingPunct="1"/>
            <a:r>
              <a:rPr lang="en-US" altLang="en-US" dirty="0" smtClean="0"/>
              <a:t>1. implementing strength-based family policy, practice and programs;</a:t>
            </a:r>
          </a:p>
          <a:p>
            <a:pPr eaLnBrk="1" hangingPunct="1"/>
            <a:r>
              <a:rPr lang="en-US" altLang="en-US" dirty="0" smtClean="0"/>
              <a:t>2. applying the neuroscience of early childhood and adolescent development;</a:t>
            </a:r>
          </a:p>
          <a:p>
            <a:pPr eaLnBrk="1" hangingPunct="1"/>
            <a:r>
              <a:rPr lang="en-US" altLang="en-US" dirty="0" smtClean="0"/>
              <a:t>3. expanding trauma-informed practice and culture;</a:t>
            </a:r>
          </a:p>
          <a:p>
            <a:pPr eaLnBrk="1" hangingPunct="1"/>
            <a:r>
              <a:rPr lang="en-US" altLang="en-US" dirty="0" smtClean="0"/>
              <a:t>4. addressing racial inequities in all areas of our practice;</a:t>
            </a:r>
          </a:p>
          <a:p>
            <a:pPr eaLnBrk="1" hangingPunct="1"/>
            <a:r>
              <a:rPr lang="en-US" altLang="en-US" dirty="0" smtClean="0"/>
              <a:t>5. building new community and agency partnerships;</a:t>
            </a:r>
          </a:p>
          <a:p>
            <a:pPr eaLnBrk="1" hangingPunct="1"/>
            <a:r>
              <a:rPr lang="en-US" altLang="en-US" dirty="0" smtClean="0"/>
              <a:t>6. improving leadership, management, supervision and accountability; and</a:t>
            </a:r>
          </a:p>
          <a:p>
            <a:pPr eaLnBrk="1" hangingPunct="1"/>
            <a:r>
              <a:rPr lang="en-US" altLang="en-US" dirty="0" smtClean="0"/>
              <a:t>7. becoming a learning organization.</a:t>
            </a:r>
          </a:p>
          <a:p>
            <a:pPr eaLnBrk="1" hangingPunct="1"/>
            <a:r>
              <a:rPr lang="en-US" altLang="en-US" dirty="0" smtClean="0"/>
              <a:t>  </a:t>
            </a:r>
          </a:p>
          <a:p>
            <a:pPr eaLnBrk="1" hangingPunct="1"/>
            <a:endParaRPr lang="en-US" altLang="en-US" dirty="0" smtClean="0"/>
          </a:p>
        </p:txBody>
      </p:sp>
    </p:spTree>
    <p:extLst>
      <p:ext uri="{BB962C8B-B14F-4D97-AF65-F5344CB8AC3E}">
        <p14:creationId xmlns:p14="http://schemas.microsoft.com/office/powerpoint/2010/main" val="4057915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C17922-BBD3-489D-BD18-9A7287FF1076}" type="slidenum">
              <a:rPr lang="en-US" altLang="en-US" smtClean="0">
                <a:latin typeface="Times New Roman" panose="02020603050405020304" pitchFamily="18" charset="0"/>
              </a:rPr>
              <a:pPr/>
              <a:t>20</a:t>
            </a:fld>
            <a:endParaRPr lang="en-US" altLang="en-US" smtClean="0">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marL="228600" indent="-228600" eaLnBrk="1" hangingPunct="1"/>
            <a:r>
              <a:rPr lang="en-US" altLang="en-US" b="1" u="sng" dirty="0" smtClean="0"/>
              <a:t>Medical Neglect</a:t>
            </a:r>
            <a:endParaRPr lang="en-US" altLang="en-US" dirty="0" smtClean="0"/>
          </a:p>
          <a:p>
            <a:pPr marL="228600" indent="-228600" eaLnBrk="1" hangingPunct="1"/>
            <a:r>
              <a:rPr lang="en-US" altLang="en-US" dirty="0" smtClean="0"/>
              <a:t>Medical neglect occurs when a person responsible for a child's care fails to obtain necessary or indicated care for their children or when medical care is withheld from disabled infants with life threatening conditions.  An example of medical neglect would be a parent or guardian who does not provide insulin on a regular basis to their child with diabetes.</a:t>
            </a:r>
            <a:r>
              <a:rPr lang="en-US" altLang="en-US" baseline="0" dirty="0" smtClean="0"/>
              <a:t> </a:t>
            </a:r>
            <a:r>
              <a:rPr lang="en-US" altLang="en-US" dirty="0" smtClean="0"/>
              <a:t>Failure of a parent or guardian to seek routine pediatric or dental care does not constitute medical neglect.</a:t>
            </a:r>
          </a:p>
        </p:txBody>
      </p:sp>
    </p:spTree>
    <p:extLst>
      <p:ext uri="{BB962C8B-B14F-4D97-AF65-F5344CB8AC3E}">
        <p14:creationId xmlns:p14="http://schemas.microsoft.com/office/powerpoint/2010/main" val="1561958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E7CBB1-AF6F-4376-991C-FDF2C959AE5D}" type="slidenum">
              <a:rPr lang="en-US" altLang="en-US" smtClean="0">
                <a:latin typeface="Times New Roman" panose="02020603050405020304" pitchFamily="18" charset="0"/>
              </a:rPr>
              <a:pPr/>
              <a:t>21</a:t>
            </a:fld>
            <a:endParaRPr lang="en-US" altLang="en-US" smtClean="0">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r>
              <a:rPr lang="en-US" altLang="en-US" b="1" u="sng" dirty="0" smtClean="0"/>
              <a:t>Child Left Alone in Motor Vehicle, Place of Public Accommodation</a:t>
            </a:r>
            <a:r>
              <a:rPr lang="en-US" sz="1200" i="1" kern="1200" dirty="0" smtClean="0">
                <a:solidFill>
                  <a:schemeClr val="tx1"/>
                </a:solidFill>
                <a:effectLst/>
                <a:latin typeface="+mn-lt"/>
                <a:ea typeface="+mn-ea"/>
                <a:cs typeface="+mn-cs"/>
              </a:rPr>
              <a:t> </a:t>
            </a:r>
            <a:endParaRPr lang="en-US"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The Department fields many questions regarding when it is appropriate to leave your child alone and unattended. Although there is no statutory age in Connecticut at which a child is deemed appropriate to be left alone, experts believe a child should be at least 12 years of age before he/she is left alone, and at least 15 years of age before caring for a younger brother or sister. The decision to leave children alone and unattended is influenced by many factors, and additional guidance on this topic can be found on the DCF website. It is important for mandated reporters to be aware that criminal statute section 53-21a stipulates that a parent, guardian, or custodian cannot leave a child under the age of twelve in a motor vehicle or in a public place for a period of time that may jeopardize their health or safety. </a:t>
            </a:r>
            <a:endParaRPr lang="en-US" sz="120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1034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51FD60-1E96-43D2-9C6B-CE45083DABC9}" type="slidenum">
              <a:rPr lang="en-US" altLang="en-US" smtClean="0">
                <a:latin typeface="Times New Roman" panose="02020603050405020304" pitchFamily="18" charset="0"/>
              </a:rPr>
              <a:pPr/>
              <a:t>22</a:t>
            </a:fld>
            <a:endParaRPr lang="en-US" altLang="en-US" smtClean="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b="1" u="sng" dirty="0" smtClean="0"/>
              <a:t>Whom Does DCF Investigate</a:t>
            </a:r>
            <a:endParaRPr lang="en-US" altLang="en-US" dirty="0" smtClean="0"/>
          </a:p>
          <a:p>
            <a:pPr eaLnBrk="1" hangingPunct="1"/>
            <a:r>
              <a:rPr lang="en-US" altLang="en-US" dirty="0" smtClean="0"/>
              <a:t>The Department investigates and assesses reports where the reported abuse or neglect of children has been caused by persons responsible for their care, or by people who have been entrusted to care for, or given access to those children. </a:t>
            </a:r>
          </a:p>
        </p:txBody>
      </p:sp>
    </p:spTree>
    <p:extLst>
      <p:ext uri="{BB962C8B-B14F-4D97-AF65-F5344CB8AC3E}">
        <p14:creationId xmlns:p14="http://schemas.microsoft.com/office/powerpoint/2010/main" val="3200440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72DF48-EE71-4A49-AA7D-2C42CF923BDC}" type="slidenum">
              <a:rPr lang="en-US" altLang="en-US" smtClean="0">
                <a:latin typeface="Times New Roman" panose="02020603050405020304" pitchFamily="18" charset="0"/>
              </a:rPr>
              <a:pPr/>
              <a:t>23</a:t>
            </a:fld>
            <a:endParaRPr lang="en-US" altLang="en-US" smtClean="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b="1" u="sng" dirty="0" smtClean="0"/>
              <a:t>Person Responsible</a:t>
            </a:r>
            <a:br>
              <a:rPr lang="en-US" altLang="en-US" b="1" u="sng" dirty="0" smtClean="0"/>
            </a:br>
            <a:r>
              <a:rPr lang="en-US" altLang="en-US" dirty="0" smtClean="0"/>
              <a:t>There are several people who fall under the category of persons responsible.  These include parents and legal guardians, foster care providers, day care staff, and residential treatment staff.</a:t>
            </a:r>
          </a:p>
          <a:p>
            <a:pPr eaLnBrk="1" hangingPunct="1"/>
            <a:endParaRPr lang="en-US" altLang="en-US" dirty="0" smtClean="0"/>
          </a:p>
        </p:txBody>
      </p:sp>
    </p:spTree>
    <p:extLst>
      <p:ext uri="{BB962C8B-B14F-4D97-AF65-F5344CB8AC3E}">
        <p14:creationId xmlns:p14="http://schemas.microsoft.com/office/powerpoint/2010/main" val="3132123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05E0AD-60AC-40C0-A2C7-2E926021E7CB}" type="slidenum">
              <a:rPr lang="en-US" altLang="en-US" smtClean="0">
                <a:latin typeface="Times New Roman" panose="02020603050405020304" pitchFamily="18" charset="0"/>
              </a:rPr>
              <a:pPr/>
              <a:t>24</a:t>
            </a:fld>
            <a:endParaRPr lang="en-US" altLang="en-US" smtClean="0">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b="1" u="sng" dirty="0" smtClean="0"/>
              <a:t>Persons Entrusted</a:t>
            </a:r>
            <a:endParaRPr lang="en-US" altLang="en-US" dirty="0" smtClean="0"/>
          </a:p>
          <a:p>
            <a:pPr eaLnBrk="1" hangingPunct="1"/>
            <a:r>
              <a:rPr lang="en-US" altLang="en-US" dirty="0" smtClean="0"/>
              <a:t>A person responsible may entrust the care of their child or allow access to their child by another person.  This person becomes an entrusted caretaker.  Some entrusted caretakers include school employees, babysitters, tutors, coaches, relatives or youth leaders.  While these people are not legally responsible for the child, they are entrusted to care for them.  In instances when an entrusted caretaker is suspected of abusing a child, a mandated reporter is to contact the DCF Careline to report their suspicions.</a:t>
            </a:r>
          </a:p>
        </p:txBody>
      </p:sp>
    </p:spTree>
    <p:extLst>
      <p:ext uri="{BB962C8B-B14F-4D97-AF65-F5344CB8AC3E}">
        <p14:creationId xmlns:p14="http://schemas.microsoft.com/office/powerpoint/2010/main" val="2032319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4FCBEA-7CA4-4EA1-B461-F34F5152BA8F}" type="slidenum">
              <a:rPr lang="en-US" altLang="en-US" smtClean="0">
                <a:latin typeface="Times New Roman" panose="02020603050405020304" pitchFamily="18" charset="0"/>
              </a:rPr>
              <a:pPr/>
              <a:t>25</a:t>
            </a:fld>
            <a:endParaRPr lang="en-US" altLang="en-US" smtClean="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b="1" u="sng" dirty="0" smtClean="0"/>
              <a:t>Reporting Procedures</a:t>
            </a:r>
            <a:endParaRPr lang="en-US" altLang="en-US" dirty="0" smtClean="0"/>
          </a:p>
          <a:p>
            <a:pPr eaLnBrk="1" hangingPunct="1"/>
            <a:r>
              <a:rPr lang="en-US" altLang="en-US" dirty="0" smtClean="0"/>
              <a:t>State statutes indicate that a mandated reporter should make their report to the DCF Careline as soon as practical, but no later than twelve hours after the abuse or neglect has been identified.  The mandated reporter should contact the DCF Careline at 1-800-842-2288 or contact law enforcement.  Following the call a mandated reported is required to fill out the DCF-136 Report of Suspected Child Abuse and Neglect form, which is available on the Internet.  This form should be completed and sent to the appropriate</a:t>
            </a:r>
            <a:r>
              <a:rPr lang="en-US" altLang="en-US" baseline="0" dirty="0" smtClean="0"/>
              <a:t> DCF Area Office</a:t>
            </a:r>
            <a:r>
              <a:rPr lang="en-US" altLang="en-US" dirty="0" smtClean="0"/>
              <a:t> within forty-eight hours.</a:t>
            </a:r>
            <a:r>
              <a:rPr lang="en-US" altLang="en-US" baseline="0" dirty="0" smtClean="0"/>
              <a:t> </a:t>
            </a:r>
            <a:r>
              <a:rPr lang="en-US" altLang="en-US" dirty="0" smtClean="0"/>
              <a:t>The process must be done sequentially with the oral report first followed by the written report.</a:t>
            </a:r>
          </a:p>
        </p:txBody>
      </p:sp>
    </p:spTree>
    <p:extLst>
      <p:ext uri="{BB962C8B-B14F-4D97-AF65-F5344CB8AC3E}">
        <p14:creationId xmlns:p14="http://schemas.microsoft.com/office/powerpoint/2010/main" val="3556903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C281CA-FEFB-425C-8C2E-E37352DB48AA}" type="slidenum">
              <a:rPr lang="en-US" altLang="en-US" smtClean="0">
                <a:latin typeface="Times New Roman" panose="02020603050405020304" pitchFamily="18" charset="0"/>
              </a:rPr>
              <a:pPr/>
              <a:t>26</a:t>
            </a:fld>
            <a:endParaRPr lang="en-US" altLang="en-US" smtClean="0">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b="1" u="sng" dirty="0" smtClean="0"/>
              <a:t>Preliminary Investigation</a:t>
            </a:r>
            <a:endParaRPr lang="en-US" altLang="en-US" dirty="0" smtClean="0"/>
          </a:p>
          <a:p>
            <a:pPr eaLnBrk="1" hangingPunct="1"/>
            <a:r>
              <a:rPr lang="en-US" altLang="en-US" dirty="0" smtClean="0"/>
              <a:t>Mandated reporters are legally obligated to make referrals to the DCF </a:t>
            </a:r>
            <a:r>
              <a:rPr lang="en-US" altLang="en-US" dirty="0" err="1" smtClean="0"/>
              <a:t>Careline</a:t>
            </a:r>
            <a:r>
              <a:rPr lang="en-US" altLang="en-US" dirty="0" smtClean="0"/>
              <a:t> if they have reasonable cause to suspect or believe that child abuse or neglect has occurred.  It is the responsibility of the Department of Children and Families to conduct the necessary investigation</a:t>
            </a:r>
            <a:r>
              <a:rPr lang="en-US" altLang="en-US" baseline="0" dirty="0" smtClean="0"/>
              <a:t> </a:t>
            </a:r>
            <a:r>
              <a:rPr lang="en-US" altLang="en-US" dirty="0" smtClean="0"/>
              <a:t>or assessment.  Mandated reporters should not conduct an investigation prior to making a referral to the </a:t>
            </a:r>
            <a:r>
              <a:rPr lang="en-US" altLang="en-US" dirty="0" err="1" smtClean="0"/>
              <a:t>Careline</a:t>
            </a:r>
            <a:r>
              <a:rPr lang="en-US" altLang="en-US" dirty="0" smtClean="0"/>
              <a:t>. </a:t>
            </a:r>
          </a:p>
          <a:p>
            <a:pPr eaLnBrk="1" hangingPunct="1"/>
            <a:endParaRPr lang="en-US" altLang="en-US" dirty="0" smtClean="0"/>
          </a:p>
        </p:txBody>
      </p:sp>
    </p:spTree>
    <p:extLst>
      <p:ext uri="{BB962C8B-B14F-4D97-AF65-F5344CB8AC3E}">
        <p14:creationId xmlns:p14="http://schemas.microsoft.com/office/powerpoint/2010/main" val="38544569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AF5A94D-57ED-4F9D-BE43-67535ACDF6B9}" type="slidenum">
              <a:rPr lang="en-US" altLang="en-US" smtClean="0">
                <a:latin typeface="Times New Roman" panose="02020603050405020304" pitchFamily="18" charset="0"/>
              </a:rPr>
              <a:pPr/>
              <a:t>27</a:t>
            </a:fld>
            <a:endParaRPr lang="en-US" altLang="en-US" smtClean="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b="1" u="sng" dirty="0" smtClean="0"/>
              <a:t>All Reports Contain</a:t>
            </a:r>
            <a:endParaRPr lang="en-US" altLang="en-US" dirty="0" smtClean="0"/>
          </a:p>
          <a:p>
            <a:pPr eaLnBrk="1" hangingPunct="1"/>
            <a:r>
              <a:rPr lang="en-US" altLang="en-US" dirty="0" smtClean="0"/>
              <a:t>When making a report having as much information as possible will allow the Careline to make a more informed decision as to whether the information meets the statutory requirements to be accepted as a report of child abuse or neglect.  Much of this information is found on the DCF-136 and it may be helpful to fill out the DCF-136 prior to making the oral report.</a:t>
            </a:r>
          </a:p>
        </p:txBody>
      </p:sp>
    </p:spTree>
    <p:extLst>
      <p:ext uri="{BB962C8B-B14F-4D97-AF65-F5344CB8AC3E}">
        <p14:creationId xmlns:p14="http://schemas.microsoft.com/office/powerpoint/2010/main" val="3824781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F02EAA-CDDE-4773-BFB3-283545A54FB6}" type="slidenum">
              <a:rPr lang="en-US" altLang="en-US" smtClean="0">
                <a:latin typeface="Times New Roman" panose="02020603050405020304" pitchFamily="18" charset="0"/>
              </a:rPr>
              <a:pPr/>
              <a:t>28</a:t>
            </a:fld>
            <a:endParaRPr lang="en-US" altLang="en-US" smtClean="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b="1" u="sng" dirty="0" smtClean="0"/>
              <a:t>All Reports Contain</a:t>
            </a:r>
            <a:endParaRPr lang="en-US" altLang="en-US" dirty="0" smtClean="0"/>
          </a:p>
          <a:p>
            <a:pPr eaLnBrk="1" hangingPunct="1"/>
            <a:r>
              <a:rPr lang="en-US" altLang="en-US" dirty="0" smtClean="0"/>
              <a:t>When making an oral report state the reason the alleged perpetrator is suspected of causing the abuse or neglect.  Indicate any prior knowledge of instances whereby the alleged perpetrator caused injury.  These factors are taken into consideration by the Careline.  This helps the Department in making an informed decision concerning the safety of the children involved.</a:t>
            </a:r>
          </a:p>
        </p:txBody>
      </p:sp>
    </p:spTree>
    <p:extLst>
      <p:ext uri="{BB962C8B-B14F-4D97-AF65-F5344CB8AC3E}">
        <p14:creationId xmlns:p14="http://schemas.microsoft.com/office/powerpoint/2010/main" val="31632684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u="sng" dirty="0" smtClean="0"/>
              <a:t>Form</a:t>
            </a:r>
            <a:r>
              <a:rPr lang="en-US" altLang="en-US" b="1" u="sng" baseline="0" dirty="0" smtClean="0"/>
              <a:t> DCF-136</a:t>
            </a:r>
            <a:endParaRPr lang="en-US" altLang="en-US" dirty="0" smtClean="0"/>
          </a:p>
          <a:p>
            <a:r>
              <a:rPr lang="en-US" altLang="en-US" dirty="0" smtClean="0"/>
              <a:t>It</a:t>
            </a:r>
            <a:r>
              <a:rPr lang="en-US" altLang="en-US" baseline="0" dirty="0" smtClean="0"/>
              <a:t> is important for Mandated Reporters to be aware that the D</a:t>
            </a:r>
            <a:r>
              <a:rPr lang="en-US" altLang="en-US" dirty="0" smtClean="0"/>
              <a:t>CF-136 from was revised in 2015 to include the race</a:t>
            </a:r>
            <a:r>
              <a:rPr lang="en-US" altLang="en-US" baseline="0" dirty="0" smtClean="0"/>
              <a:t> / ethnicity of the child and the Mandated Reporter. </a:t>
            </a:r>
          </a:p>
          <a:p>
            <a:endParaRPr lang="en-US" altLang="en-US" baseline="0" dirty="0" smtClean="0"/>
          </a:p>
          <a:p>
            <a:r>
              <a:rPr lang="en-US" altLang="en-US" baseline="0" dirty="0" smtClean="0"/>
              <a:t>In children’s protective services cases, children and families of color are over-represented relative to the general population. The first place disparities are seen is in the rates of referral from members of the public including mandated reporters. P</a:t>
            </a:r>
            <a:r>
              <a:rPr lang="en-US" altLang="en-US" dirty="0" smtClean="0"/>
              <a:t>roviding YOUR race and ethnicity will allow for collection of data to aid in closing the gap on the disparity of children of color being over represented and other children being underserviced. As a mandated reporter, you are</a:t>
            </a:r>
            <a:r>
              <a:rPr lang="en-US" altLang="en-US" baseline="0" dirty="0" smtClean="0"/>
              <a:t> </a:t>
            </a:r>
            <a:r>
              <a:rPr lang="en-US" altLang="en-US" dirty="0" smtClean="0"/>
              <a:t>encouraged to use your racially just lens when making the decision to report or NOT report. </a:t>
            </a:r>
          </a:p>
          <a:p>
            <a:endParaRPr lang="en-US" altLang="en-US" dirty="0" smtClean="0"/>
          </a:p>
          <a:p>
            <a:r>
              <a:rPr lang="en-US" altLang="en-US" dirty="0" smtClean="0"/>
              <a:t>Providing</a:t>
            </a:r>
            <a:r>
              <a:rPr lang="en-US" altLang="en-US" baseline="0" dirty="0" smtClean="0"/>
              <a:t> your </a:t>
            </a:r>
            <a:r>
              <a:rPr lang="en-US" altLang="en-US" dirty="0" smtClean="0"/>
              <a:t>race/ethnicity is optional. </a:t>
            </a:r>
          </a:p>
          <a:p>
            <a:endParaRPr lang="en-US" altLang="en-US" dirty="0" smtClean="0"/>
          </a:p>
          <a:p>
            <a:r>
              <a:rPr lang="en-US" altLang="en-US" dirty="0" smtClean="0"/>
              <a:t>Note: Trainers should prepare examples or vignettes of situations they’ve experienced or come across when race was indeed a factor in the decision to report or not.  </a:t>
            </a:r>
          </a:p>
          <a:p>
            <a:endParaRPr lang="en-US" altLang="en-US" dirty="0" smtClean="0"/>
          </a:p>
        </p:txBody>
      </p:sp>
      <p:sp>
        <p:nvSpPr>
          <p:cNvPr id="5427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0579D4-CDA4-431B-A625-00A29A969BB9}" type="slidenum">
              <a:rPr lang="en-US" altLang="en-US" smtClean="0">
                <a:latin typeface="Times New Roman" panose="02020603050405020304" pitchFamily="18" charset="0"/>
              </a:rPr>
              <a:pPr/>
              <a:t>29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55392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8C5037-4D4D-4808-87AA-E07BD158FB31}"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altLang="en-US" b="1" u="sng" dirty="0" smtClean="0"/>
              <a:t>Purpose of Mandated Reporter Training</a:t>
            </a:r>
            <a:endParaRPr lang="en-US" altLang="en-US" dirty="0" smtClean="0"/>
          </a:p>
          <a:p>
            <a:pPr eaLnBrk="1" hangingPunct="1"/>
            <a:r>
              <a:rPr lang="en-US" altLang="en-US" dirty="0" smtClean="0"/>
              <a:t>The goal of this training is to provide mandated reporters with information, keep them informed of their role and responsibility in reporting suspected abuse and neglect, and take necessary measures to protect them and the children we both seek to serve.  The Department of Children and Families is available to hear the concerns, answer questions, and work collaboratively with mandated reporters</a:t>
            </a:r>
          </a:p>
        </p:txBody>
      </p:sp>
    </p:spTree>
    <p:extLst>
      <p:ext uri="{BB962C8B-B14F-4D97-AF65-F5344CB8AC3E}">
        <p14:creationId xmlns:p14="http://schemas.microsoft.com/office/powerpoint/2010/main" val="12045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C3F914-7484-440F-8E9F-CC8A7C786EFC}" type="slidenum">
              <a:rPr lang="en-US" altLang="en-US" smtClean="0">
                <a:latin typeface="Times New Roman" panose="02020603050405020304" pitchFamily="18" charset="0"/>
              </a:rPr>
              <a:pPr/>
              <a:t>30</a:t>
            </a:fld>
            <a:endParaRPr lang="en-US" altLang="en-US" smtClean="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b="1" u="sng" dirty="0" smtClean="0"/>
              <a:t>Careline Contact Information</a:t>
            </a:r>
            <a:endParaRPr lang="en-US" altLang="en-US" dirty="0" smtClean="0"/>
          </a:p>
          <a:p>
            <a:pPr eaLnBrk="1" hangingPunct="1"/>
            <a:r>
              <a:rPr lang="en-US" altLang="en-US" dirty="0" smtClean="0"/>
              <a:t>Please make note of the contact information for the DCF Careline.  This information is also contained on the DCF-136 Report of Suspected Child Abuse and Neglect.  The Careline is available twenty-four hours a day,</a:t>
            </a:r>
            <a:r>
              <a:rPr lang="en-US" altLang="en-US" baseline="0" dirty="0" smtClean="0"/>
              <a:t> 365 days per year</a:t>
            </a:r>
            <a:r>
              <a:rPr lang="en-US" altLang="en-US" dirty="0" smtClean="0"/>
              <a:t>.</a:t>
            </a:r>
          </a:p>
        </p:txBody>
      </p:sp>
    </p:spTree>
    <p:extLst>
      <p:ext uri="{BB962C8B-B14F-4D97-AF65-F5344CB8AC3E}">
        <p14:creationId xmlns:p14="http://schemas.microsoft.com/office/powerpoint/2010/main" val="3273402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8A7379-6BAB-488E-8C54-43DBA13BAB43}" type="slidenum">
              <a:rPr lang="en-US" altLang="en-US" smtClean="0">
                <a:latin typeface="Times New Roman" panose="02020603050405020304" pitchFamily="18" charset="0"/>
              </a:rPr>
              <a:pPr/>
              <a:t>31</a:t>
            </a:fld>
            <a:endParaRPr lang="en-US" altLang="en-US" smtClean="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b="1" u="sng" dirty="0" smtClean="0"/>
              <a:t>When DCF Notifies the Police</a:t>
            </a:r>
            <a:endParaRPr lang="en-US" altLang="en-US" dirty="0" smtClean="0"/>
          </a:p>
          <a:p>
            <a:pPr eaLnBrk="1" hangingPunct="1"/>
            <a:r>
              <a:rPr lang="en-US" altLang="en-US" dirty="0" smtClean="0"/>
              <a:t>There are certain times when DCF will notify law enforcement within twelve-hours of receipt of a report.  These include serious non-accidental physical abuse, allegations of child sexual abuse, and fatalities of children.  The Department works collaboratively with local law enforcement in many of these cases.</a:t>
            </a:r>
          </a:p>
        </p:txBody>
      </p:sp>
    </p:spTree>
    <p:extLst>
      <p:ext uri="{BB962C8B-B14F-4D97-AF65-F5344CB8AC3E}">
        <p14:creationId xmlns:p14="http://schemas.microsoft.com/office/powerpoint/2010/main" val="3496916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A2FB20-60FD-4BBD-870C-CA7D2E6B9CFF}" type="slidenum">
              <a:rPr lang="en-US" altLang="en-US" smtClean="0">
                <a:latin typeface="Times New Roman" panose="02020603050405020304" pitchFamily="18" charset="0"/>
              </a:rPr>
              <a:pPr/>
              <a:t>32</a:t>
            </a:fld>
            <a:endParaRPr lang="en-US" altLang="en-US" smtClean="0">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altLang="en-US" b="1" u="sng" dirty="0" smtClean="0"/>
              <a:t>Confidentiality and Anonymity</a:t>
            </a:r>
            <a:endParaRPr lang="en-US" altLang="en-US" dirty="0" smtClean="0"/>
          </a:p>
          <a:p>
            <a:pPr eaLnBrk="1" hangingPunct="1"/>
            <a:r>
              <a:rPr lang="en-US" altLang="en-US" dirty="0" smtClean="0"/>
              <a:t>Confidentiality and anonymity </a:t>
            </a:r>
          </a:p>
        </p:txBody>
      </p:sp>
    </p:spTree>
    <p:extLst>
      <p:ext uri="{BB962C8B-B14F-4D97-AF65-F5344CB8AC3E}">
        <p14:creationId xmlns:p14="http://schemas.microsoft.com/office/powerpoint/2010/main" val="2904727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730CAA-B428-4A7A-ABF3-38DA503AC28F}" type="slidenum">
              <a:rPr lang="en-US" altLang="en-US" smtClean="0">
                <a:latin typeface="Times New Roman" panose="02020603050405020304" pitchFamily="18" charset="0"/>
              </a:rPr>
              <a:pPr/>
              <a:t>33</a:t>
            </a:fld>
            <a:endParaRPr lang="en-US" altLang="en-US" smtClean="0">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b="1" u="sng" dirty="0" smtClean="0"/>
              <a:t>Anonymity</a:t>
            </a:r>
            <a:endParaRPr lang="en-US" altLang="en-US" dirty="0" smtClean="0"/>
          </a:p>
          <a:p>
            <a:pPr eaLnBrk="1" hangingPunct="1"/>
            <a:r>
              <a:rPr lang="en-US" altLang="en-US" dirty="0" smtClean="0"/>
              <a:t>Mandated Reporters are required by law to provide their name when making a report, however, can request to remain anonymous to the family or subject of the report.</a:t>
            </a:r>
            <a:r>
              <a:rPr lang="en-US" altLang="en-US" baseline="0" dirty="0" smtClean="0"/>
              <a:t> </a:t>
            </a:r>
            <a:r>
              <a:rPr lang="en-US" altLang="en-US" dirty="0" smtClean="0"/>
              <a:t>The identity of a mandated reporter requesting anonymity will be disclosed in some instances, including to other DCF employees, law enforcement and court personnel, child care licensing agencies, and directors or superintendents of schools. </a:t>
            </a:r>
          </a:p>
        </p:txBody>
      </p:sp>
    </p:spTree>
    <p:extLst>
      <p:ext uri="{BB962C8B-B14F-4D97-AF65-F5344CB8AC3E}">
        <p14:creationId xmlns:p14="http://schemas.microsoft.com/office/powerpoint/2010/main" val="1511520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11175-C8B3-4C5D-8509-92A1709FEF51}" type="slidenum">
              <a:rPr lang="en-US" altLang="en-US" smtClean="0">
                <a:latin typeface="Times New Roman" panose="02020603050405020304" pitchFamily="18" charset="0"/>
              </a:rPr>
              <a:pPr/>
              <a:t>34</a:t>
            </a:fld>
            <a:endParaRPr lang="en-US" altLang="en-US" smtClean="0">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b="1" u="sng" dirty="0" smtClean="0"/>
              <a:t>Legal Protections and Consequences</a:t>
            </a:r>
            <a:endParaRPr lang="en-US" altLang="en-US" dirty="0" smtClean="0"/>
          </a:p>
          <a:p>
            <a:pPr eaLnBrk="1" hangingPunct="1"/>
            <a:r>
              <a:rPr lang="en-US" altLang="en-US" dirty="0" smtClean="0"/>
              <a:t>There are legal protections and consequences associated with reporting or failing to report suspected allegations of abuse or neglect.  Let's examine them in the next few slides.</a:t>
            </a:r>
          </a:p>
        </p:txBody>
      </p:sp>
    </p:spTree>
    <p:extLst>
      <p:ext uri="{BB962C8B-B14F-4D97-AF65-F5344CB8AC3E}">
        <p14:creationId xmlns:p14="http://schemas.microsoft.com/office/powerpoint/2010/main" val="38374622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3F638FC5-38AD-45B1-96E7-D368DE410FE6}" type="slidenum">
              <a:rPr lang="en-US" altLang="en-US" smtClean="0">
                <a:latin typeface="Times New Roman" panose="02020603050405020304" pitchFamily="18" charset="0"/>
              </a:rPr>
              <a:pPr/>
              <a:t>35</a:t>
            </a:fld>
            <a:endParaRPr lang="en-US" altLang="en-US" smtClean="0">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b="1" u="sng" dirty="0" smtClean="0"/>
              <a:t>Immunity and False Reporting </a:t>
            </a:r>
            <a:endParaRPr lang="en-US" alt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smtClean="0"/>
              <a:t>Pursuant to CT General Statute</a:t>
            </a:r>
            <a:r>
              <a:rPr lang="en-US" altLang="en-US" baseline="0" dirty="0" smtClean="0"/>
              <a:t> 17a-101e, </a:t>
            </a:r>
            <a:r>
              <a:rPr lang="en-US" altLang="en-US" sz="1200" baseline="0" dirty="0" smtClean="0"/>
              <a:t>a</a:t>
            </a:r>
            <a:r>
              <a:rPr lang="en-US" altLang="en-US" sz="1200" dirty="0" smtClean="0"/>
              <a:t>ny person, institution, or agency which in</a:t>
            </a:r>
            <a:r>
              <a:rPr lang="en-US" altLang="en-US" sz="1200" baseline="0" dirty="0" smtClean="0"/>
              <a:t> </a:t>
            </a:r>
            <a:r>
              <a:rPr lang="en-US" altLang="en-US" sz="1200" dirty="0" smtClean="0"/>
              <a:t>good faith makes a</a:t>
            </a:r>
            <a:r>
              <a:rPr lang="en-US" altLang="en-US" sz="1200" dirty="0" smtClean="0">
                <a:solidFill>
                  <a:schemeClr val="accent6">
                    <a:lumMod val="50000"/>
                  </a:schemeClr>
                </a:solidFill>
              </a:rPr>
              <a:t> report</a:t>
            </a:r>
            <a:r>
              <a:rPr lang="en-US" altLang="en-US" sz="1200" dirty="0" smtClean="0"/>
              <a:t> pursuant to </a:t>
            </a:r>
            <a:r>
              <a:rPr lang="en-US" altLang="en-US" sz="1200" dirty="0" smtClean="0">
                <a:solidFill>
                  <a:schemeClr val="accent6">
                    <a:lumMod val="50000"/>
                  </a:schemeClr>
                </a:solidFill>
              </a:rPr>
              <a:t>sections 17a-101a to 17a-101d, </a:t>
            </a:r>
            <a:r>
              <a:rPr lang="en-US" altLang="en-US" sz="1200" dirty="0" smtClean="0"/>
              <a:t>inclusive, and 17a-103, or provides professional medical intervention or assistance in any proceeding involving child abuse and neglect, shall be immune from any liability, civil or criminal.</a:t>
            </a:r>
            <a:r>
              <a:rPr lang="en-US" altLang="en-US" sz="1200" baseline="0" dirty="0" smtClean="0"/>
              <a:t> Please note that effective July 1, 2018, the good faith protection no longer applies to mandated reporters when a report is </a:t>
            </a:r>
            <a:r>
              <a:rPr lang="en-US" altLang="en-US" sz="1200" i="1" baseline="0" dirty="0" smtClean="0"/>
              <a:t>NOT</a:t>
            </a:r>
            <a:r>
              <a:rPr lang="en-US" altLang="en-US" sz="1200" baseline="0" dirty="0" smtClean="0"/>
              <a:t> made.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baseline="0" dirty="0" smtClean="0"/>
              <a:t>In contrast to good faith reporting, a</a:t>
            </a:r>
            <a:r>
              <a:rPr lang="en-US" altLang="en-US" sz="1200" dirty="0" smtClean="0"/>
              <a:t>ny person who knowingly makes a false report</a:t>
            </a:r>
            <a:r>
              <a:rPr lang="en-US" altLang="en-US" sz="1200" baseline="0" dirty="0" smtClean="0"/>
              <a:t> </a:t>
            </a:r>
            <a:r>
              <a:rPr lang="en-US" altLang="en-US" sz="1200" dirty="0" smtClean="0"/>
              <a:t>of child abuse or neglect shall be fined not more than $2000 or imprisoned not more than one year, or both.</a:t>
            </a:r>
          </a:p>
        </p:txBody>
      </p:sp>
    </p:spTree>
    <p:extLst>
      <p:ext uri="{BB962C8B-B14F-4D97-AF65-F5344CB8AC3E}">
        <p14:creationId xmlns:p14="http://schemas.microsoft.com/office/powerpoint/2010/main" val="9742261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ACC37C-F86E-4100-9E12-3CBC2220D280}" type="slidenum">
              <a:rPr lang="en-US" altLang="en-US" smtClean="0">
                <a:latin typeface="Times New Roman" panose="02020603050405020304" pitchFamily="18" charset="0"/>
              </a:rPr>
              <a:pPr/>
              <a:t>36</a:t>
            </a:fld>
            <a:endParaRPr lang="en-US" altLang="en-US" smtClean="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b="1" u="sng" dirty="0" smtClean="0"/>
              <a:t>Failed or Delayed Report</a:t>
            </a:r>
            <a:endParaRPr lang="en-US" altLang="en-US" dirty="0" smtClean="0"/>
          </a:p>
          <a:p>
            <a:pPr eaLnBrk="1" hangingPunct="1"/>
            <a:r>
              <a:rPr lang="en-US" altLang="en-US" dirty="0" smtClean="0"/>
              <a:t>There are consequences for failing to report or making a delayed report. The mandated reporter can be charged with a class A misdemeanor,</a:t>
            </a:r>
            <a:r>
              <a:rPr lang="en-US" altLang="en-US" baseline="0" dirty="0" smtClean="0"/>
              <a:t> or in more extreme cases, a class E felony</a:t>
            </a:r>
            <a:r>
              <a:rPr lang="en-US" altLang="en-US" dirty="0" smtClean="0"/>
              <a:t>.</a:t>
            </a:r>
            <a:r>
              <a:rPr lang="en-US" altLang="en-US" baseline="0" dirty="0" smtClean="0"/>
              <a:t> If found guilty, the Mandated Reporter will be required to participate in an educational and training program. </a:t>
            </a:r>
            <a:r>
              <a:rPr lang="en-US" altLang="en-US" dirty="0" smtClean="0"/>
              <a:t>DCF is required to notify the chief state’s attorney if it suspects that a person has failed to report or did not report within the required time frames. If you suspect child abuse or neglect, make a referral to the DCF </a:t>
            </a:r>
            <a:r>
              <a:rPr lang="en-US" altLang="en-US" dirty="0" err="1" smtClean="0"/>
              <a:t>Careline</a:t>
            </a:r>
            <a:r>
              <a:rPr lang="en-US" altLang="en-US" baseline="0" dirty="0" smtClean="0"/>
              <a:t> as soon as practical, but no later than 12 hours from your initial suspicion</a:t>
            </a:r>
            <a:r>
              <a:rPr lang="en-US" altLang="en-US" dirty="0" smtClean="0"/>
              <a:t>.</a:t>
            </a:r>
          </a:p>
        </p:txBody>
      </p:sp>
    </p:spTree>
    <p:extLst>
      <p:ext uri="{BB962C8B-B14F-4D97-AF65-F5344CB8AC3E}">
        <p14:creationId xmlns:p14="http://schemas.microsoft.com/office/powerpoint/2010/main" val="7024771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EBCFEA61-6AA6-451A-91F8-35673B79D404}" type="slidenum">
              <a:rPr lang="en-US" altLang="en-US" smtClean="0">
                <a:latin typeface="Times New Roman" panose="02020603050405020304" pitchFamily="18" charset="0"/>
              </a:rPr>
              <a:pPr/>
              <a:t>37</a:t>
            </a:fld>
            <a:endParaRPr lang="en-US" altLang="en-US" smtClean="0">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b="1" u="sng" dirty="0" smtClean="0"/>
              <a:t>Prevention or Interference with Reporting</a:t>
            </a:r>
            <a:endParaRPr lang="en-US" altLang="en-US" dirty="0" smtClean="0"/>
          </a:p>
          <a:p>
            <a:pPr eaLnBrk="1" hangingPunct="1"/>
            <a:r>
              <a:rPr lang="en-US" altLang="en-US" dirty="0" smtClean="0"/>
              <a:t>If a person intentionally and</a:t>
            </a:r>
            <a:r>
              <a:rPr lang="en-US" altLang="en-US" baseline="0" dirty="0" smtClean="0"/>
              <a:t> </a:t>
            </a:r>
            <a:r>
              <a:rPr lang="en-US" altLang="en-US" dirty="0" smtClean="0"/>
              <a:t>unreasonably interferes with,</a:t>
            </a:r>
            <a:r>
              <a:rPr lang="en-US" altLang="en-US" baseline="0" dirty="0" smtClean="0"/>
              <a:t> or </a:t>
            </a:r>
            <a:r>
              <a:rPr lang="en-US" altLang="en-US" dirty="0" smtClean="0"/>
              <a:t>prevents a report from being made, or attempts or</a:t>
            </a:r>
            <a:r>
              <a:rPr lang="en-US" altLang="en-US" baseline="0" dirty="0" smtClean="0"/>
              <a:t> conspires to do so,</a:t>
            </a:r>
            <a:r>
              <a:rPr lang="en-US" altLang="en-US" dirty="0" smtClean="0"/>
              <a:t> </a:t>
            </a:r>
            <a:r>
              <a:rPr lang="en-US" altLang="en-US" smtClean="0"/>
              <a:t>he/she shall</a:t>
            </a:r>
            <a:r>
              <a:rPr lang="en-US" altLang="en-US" baseline="0" smtClean="0"/>
              <a:t> </a:t>
            </a:r>
            <a:r>
              <a:rPr lang="en-US" altLang="en-US" smtClean="0"/>
              <a:t>be </a:t>
            </a:r>
            <a:r>
              <a:rPr lang="en-US" altLang="en-US" dirty="0" smtClean="0"/>
              <a:t>guilty of</a:t>
            </a:r>
            <a:r>
              <a:rPr lang="en-US" altLang="en-US" baseline="0" dirty="0" smtClean="0"/>
              <a:t> </a:t>
            </a:r>
            <a:r>
              <a:rPr lang="en-US" altLang="en-US" dirty="0" smtClean="0"/>
              <a:t>a Class D felony. </a:t>
            </a:r>
          </a:p>
        </p:txBody>
      </p:sp>
    </p:spTree>
    <p:extLst>
      <p:ext uri="{BB962C8B-B14F-4D97-AF65-F5344CB8AC3E}">
        <p14:creationId xmlns:p14="http://schemas.microsoft.com/office/powerpoint/2010/main" val="19162916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666B69-C1EF-4373-87BA-276760964762}" type="slidenum">
              <a:rPr lang="en-US" altLang="en-US" smtClean="0">
                <a:latin typeface="Times New Roman" panose="02020603050405020304" pitchFamily="18" charset="0"/>
              </a:rPr>
              <a:pPr/>
              <a:t>38</a:t>
            </a:fld>
            <a:endParaRPr lang="en-US" altLang="en-US" smtClean="0">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b="1" u="sng" dirty="0" smtClean="0"/>
              <a:t>Employee Protection</a:t>
            </a:r>
            <a:endParaRPr lang="en-US" altLang="en-US" dirty="0" smtClean="0"/>
          </a:p>
          <a:p>
            <a:pPr eaLnBrk="1" hangingPunct="1"/>
            <a:r>
              <a:rPr lang="en-US" altLang="en-US" dirty="0" smtClean="0"/>
              <a:t>A mandated reporter, who makes a report in good faith, cannot be retaliated or discriminated against by their employer as a result of their making that report. Criminal and Civil penalties may be incurred if an employer engages in actions including preventing or attempting to hinder or prevent the making of a report by an employee. </a:t>
            </a:r>
          </a:p>
        </p:txBody>
      </p:sp>
    </p:spTree>
    <p:extLst>
      <p:ext uri="{BB962C8B-B14F-4D97-AF65-F5344CB8AC3E}">
        <p14:creationId xmlns:p14="http://schemas.microsoft.com/office/powerpoint/2010/main" val="21085690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36AC55-5CEE-4625-9C85-74B129F794E1}" type="slidenum">
              <a:rPr lang="en-US" altLang="en-US" smtClean="0">
                <a:latin typeface="Times New Roman" panose="02020603050405020304" pitchFamily="18" charset="0"/>
              </a:rPr>
              <a:pPr/>
              <a:t>39</a:t>
            </a:fld>
            <a:endParaRPr lang="en-US" altLang="en-US" smtClean="0">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r>
              <a:rPr lang="en-US" altLang="en-US" b="1" u="sng" dirty="0" smtClean="0"/>
              <a:t>Overview Public Act 11-93</a:t>
            </a:r>
            <a:endParaRPr lang="en-US" altLang="en-US" dirty="0" smtClean="0"/>
          </a:p>
          <a:p>
            <a:pPr eaLnBrk="1" hangingPunct="1"/>
            <a:r>
              <a:rPr lang="en-US" altLang="en-US" dirty="0" smtClean="0"/>
              <a:t>In the legislative session of 2011, a significant piece of legislation passed that impacts the role of</a:t>
            </a:r>
            <a:r>
              <a:rPr lang="en-US" altLang="en-US" baseline="0" dirty="0" smtClean="0"/>
              <a:t> school employees i</a:t>
            </a:r>
            <a:r>
              <a:rPr lang="en-US" altLang="en-US" dirty="0" smtClean="0"/>
              <a:t>n reporting suspicions of child abuse and neglect.  Public Act 11-93 was drafted as a result of a joint report of the Office of the Child Advocate and the Office of the Attorney General which identified significant flaws in the reporting of those suspicions.</a:t>
            </a:r>
          </a:p>
          <a:p>
            <a:pPr eaLnBrk="1" hangingPunct="1"/>
            <a:endParaRPr lang="en-US" altLang="en-US" dirty="0" smtClean="0"/>
          </a:p>
          <a:p>
            <a:pPr eaLnBrk="1" hangingPunct="1"/>
            <a:r>
              <a:rPr lang="en-US" altLang="en-US" dirty="0" smtClean="0"/>
              <a:t>This act encourages mandated reporters to fulfill their legal responsibility of reporting their suspicions of abuse and neglect, streamlines the Department's investigative process, and clarifies the information sharing that is allowed in cases of alleged abuse and neglect.  The legislation also specifically calls for</a:t>
            </a:r>
            <a:r>
              <a:rPr lang="en-US" altLang="en-US" baseline="0" dirty="0" smtClean="0"/>
              <a:t> school employees </a:t>
            </a:r>
            <a:r>
              <a:rPr lang="en-US" altLang="en-US" dirty="0" smtClean="0"/>
              <a:t>to be trained in the mandated reporter process and sets standards for background checks involving potential school employees.</a:t>
            </a:r>
          </a:p>
          <a:p>
            <a:pPr eaLnBrk="1" hangingPunct="1"/>
            <a:endParaRPr lang="en-US" altLang="en-US" dirty="0" smtClean="0"/>
          </a:p>
        </p:txBody>
      </p:sp>
    </p:spTree>
    <p:extLst>
      <p:ext uri="{BB962C8B-B14F-4D97-AF65-F5344CB8AC3E}">
        <p14:creationId xmlns:p14="http://schemas.microsoft.com/office/powerpoint/2010/main" val="404062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BA2199-7C03-4BAA-98F8-F90BBA58FE7B}"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altLang="en-US" b="1" u="sng" dirty="0" smtClean="0"/>
              <a:t>Who Must Report</a:t>
            </a:r>
            <a:endParaRPr lang="en-US" altLang="en-US" dirty="0" smtClean="0"/>
          </a:p>
          <a:p>
            <a:pPr eaLnBrk="1" hangingPunct="1"/>
            <a:r>
              <a:rPr lang="en-US" altLang="en-US" dirty="0" smtClean="0"/>
              <a:t>The Connecticut General Statutes mandate those professionals whose work involves regular contact with children to report suspicions of child abuse and neglect.</a:t>
            </a:r>
          </a:p>
        </p:txBody>
      </p:sp>
    </p:spTree>
    <p:extLst>
      <p:ext uri="{BB962C8B-B14F-4D97-AF65-F5344CB8AC3E}">
        <p14:creationId xmlns:p14="http://schemas.microsoft.com/office/powerpoint/2010/main" val="3371782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DB4C57-AB6C-4AB8-9606-67260919EBF4}" type="slidenum">
              <a:rPr lang="en-US" altLang="en-US" smtClean="0">
                <a:latin typeface="Times New Roman" panose="02020603050405020304" pitchFamily="18" charset="0"/>
              </a:rPr>
              <a:pPr/>
              <a:t>40</a:t>
            </a:fld>
            <a:endParaRPr lang="en-US" altLang="en-US" smtClean="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marL="228600" indent="-228600" eaLnBrk="1" hangingPunct="1"/>
            <a:r>
              <a:rPr lang="en-US" altLang="en-US" b="1" u="sng" dirty="0" smtClean="0"/>
              <a:t>Key Components to Public Act 11-93</a:t>
            </a:r>
            <a:endParaRPr lang="en-US" altLang="en-US" dirty="0" smtClean="0"/>
          </a:p>
          <a:p>
            <a:pPr marL="228600" indent="-228600" eaLnBrk="1" hangingPunct="1"/>
            <a:r>
              <a:rPr lang="en-US" altLang="en-US" dirty="0" smtClean="0"/>
              <a:t>Board</a:t>
            </a:r>
            <a:r>
              <a:rPr lang="en-US" altLang="en-US" baseline="0" dirty="0" smtClean="0"/>
              <a:t>s of Education are required to contact the DCF </a:t>
            </a:r>
            <a:r>
              <a:rPr lang="en-US" altLang="en-US" baseline="0" dirty="0" err="1" smtClean="0"/>
              <a:t>Careline</a:t>
            </a:r>
            <a:r>
              <a:rPr lang="en-US" altLang="en-US" baseline="0" dirty="0" smtClean="0"/>
              <a:t> and cross-check the DCF Central Registry, before hiring a new employee. DCF, per PA 11-93, is able to disclose Central Registry placement information. PA 11-93 also requires newly hired school employees to receive Mandated Reporter Training upon hire, and all school employees to receive refresher training every three years. PA 15-205, which goes into effect 10/1/2015, further requires school principals to certify compliance with the training requirements. </a:t>
            </a:r>
            <a:endParaRPr lang="en-US" altLang="en-US" dirty="0" smtClean="0"/>
          </a:p>
        </p:txBody>
      </p:sp>
    </p:spTree>
    <p:extLst>
      <p:ext uri="{BB962C8B-B14F-4D97-AF65-F5344CB8AC3E}">
        <p14:creationId xmlns:p14="http://schemas.microsoft.com/office/powerpoint/2010/main" val="20822564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DB4C57-AB6C-4AB8-9606-67260919EBF4}" type="slidenum">
              <a:rPr lang="en-US" altLang="en-US" smtClean="0">
                <a:latin typeface="Times New Roman" panose="02020603050405020304" pitchFamily="18" charset="0"/>
              </a:rPr>
              <a:pPr/>
              <a:t>41</a:t>
            </a:fld>
            <a:endParaRPr lang="en-US" altLang="en-US" smtClean="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marL="228600" indent="-228600" eaLnBrk="1" hangingPunct="1"/>
            <a:r>
              <a:rPr lang="en-US" altLang="en-US" b="1" u="sng" dirty="0" smtClean="0"/>
              <a:t>Key Components to Public Act 11-93</a:t>
            </a:r>
            <a:endParaRPr lang="en-US" altLang="en-US" dirty="0" smtClean="0"/>
          </a:p>
          <a:p>
            <a:pPr marL="228600" indent="-228600" eaLnBrk="1" hangingPunct="1"/>
            <a:r>
              <a:rPr lang="en-US" altLang="en-US" dirty="0" smtClean="0"/>
              <a:t>PA 11-93</a:t>
            </a:r>
            <a:r>
              <a:rPr lang="en-US" altLang="en-US" baseline="0" dirty="0" smtClean="0"/>
              <a:t> as we discussed previously expanded and clarified the list of mandated reporters in the schools systems. The Act further requires</a:t>
            </a:r>
            <a:r>
              <a:rPr lang="en-US" altLang="en-US" dirty="0" smtClean="0"/>
              <a:t> the Department of Children and Families to</a:t>
            </a:r>
            <a:r>
              <a:rPr lang="en-US" altLang="en-US" baseline="0" dirty="0" smtClean="0"/>
              <a:t> </a:t>
            </a:r>
            <a:r>
              <a:rPr lang="en-US" altLang="en-US" dirty="0" smtClean="0"/>
              <a:t>maintain a data base of</a:t>
            </a:r>
            <a:r>
              <a:rPr lang="en-US" altLang="en-US" baseline="0" dirty="0" smtClean="0"/>
              <a:t> </a:t>
            </a:r>
            <a:r>
              <a:rPr lang="en-US" altLang="en-US" dirty="0" smtClean="0"/>
              <a:t>mandated reporters who fail to or delay a report of suspected abuse or neglect. The legislation allows for record sharing between school districts and DCF when a school employee is suspected of abuse or neglect in their professional or personal capacity.</a:t>
            </a:r>
          </a:p>
        </p:txBody>
      </p:sp>
    </p:spTree>
    <p:extLst>
      <p:ext uri="{BB962C8B-B14F-4D97-AF65-F5344CB8AC3E}">
        <p14:creationId xmlns:p14="http://schemas.microsoft.com/office/powerpoint/2010/main" val="27651561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1A2ECD-088C-4710-BE24-24CA4A40D303}" type="slidenum">
              <a:rPr lang="en-US" altLang="en-US" smtClean="0">
                <a:latin typeface="Times New Roman" panose="02020603050405020304" pitchFamily="18" charset="0"/>
              </a:rPr>
              <a:pPr/>
              <a:t>42</a:t>
            </a:fld>
            <a:endParaRPr lang="en-US" altLang="en-US" smtClean="0">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altLang="en-US" b="1" u="sng" dirty="0" smtClean="0"/>
              <a:t>Board of Education Reports (HR)</a:t>
            </a:r>
            <a:r>
              <a:rPr lang="en-US" altLang="en-US" dirty="0" smtClean="0"/>
              <a:t> </a:t>
            </a:r>
          </a:p>
          <a:p>
            <a:pPr eaLnBrk="1" hangingPunct="1"/>
            <a:r>
              <a:rPr lang="en-US" altLang="en-US" dirty="0" smtClean="0"/>
              <a:t>Any mandated reporter must report suspicions of abuse and neglect to the DCF Careline.  This does not preclude Human Resources from Boards of Education from conducting their own investigation after the report to DCF has been made, however, that investigation cannot impede the DCF or law enforcement investigation.</a:t>
            </a:r>
          </a:p>
        </p:txBody>
      </p:sp>
    </p:spTree>
    <p:extLst>
      <p:ext uri="{BB962C8B-B14F-4D97-AF65-F5344CB8AC3E}">
        <p14:creationId xmlns:p14="http://schemas.microsoft.com/office/powerpoint/2010/main" val="16469602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pPr marL="171450" marR="0" indent="-171450" algn="l" defTabSz="914400" rtl="0" eaLnBrk="1" fontAlgn="base" latinLnBrk="0" hangingPunct="1">
              <a:lnSpc>
                <a:spcPct val="90000"/>
              </a:lnSpc>
              <a:spcBef>
                <a:spcPct val="30000"/>
              </a:spcBef>
              <a:spcAft>
                <a:spcPct val="0"/>
              </a:spcAft>
              <a:buClrTx/>
              <a:buSzTx/>
              <a:buFontTx/>
              <a:buNone/>
              <a:tabLst/>
              <a:defRPr/>
            </a:pPr>
            <a:r>
              <a:rPr lang="en-US" altLang="en-US" sz="1000" b="1" u="sng" dirty="0" smtClean="0"/>
              <a:t>DRS:</a:t>
            </a:r>
            <a:r>
              <a:rPr lang="en-US" altLang="en-US" sz="1000" b="1" u="sng" baseline="0" dirty="0" smtClean="0"/>
              <a:t> Two Track Response System</a:t>
            </a:r>
            <a:endParaRPr lang="en-US" altLang="en-US" sz="1000" dirty="0" smtClean="0"/>
          </a:p>
          <a:p>
            <a:pPr marL="171450" indent="-171450" eaLnBrk="1" hangingPunct="1">
              <a:lnSpc>
                <a:spcPct val="90000"/>
              </a:lnSpc>
            </a:pPr>
            <a:endParaRPr lang="en-US" altLang="en-US" sz="1000" dirty="0" smtClean="0"/>
          </a:p>
          <a:p>
            <a:pPr marL="171450" indent="-171450" eaLnBrk="1" hangingPunct="1">
              <a:lnSpc>
                <a:spcPct val="90000"/>
              </a:lnSpc>
              <a:buFontTx/>
              <a:buAutoNum type="alphaUcPeriod"/>
            </a:pPr>
            <a:r>
              <a:rPr lang="en-US" altLang="en-US" sz="1000" baseline="0" dirty="0" smtClean="0"/>
              <a:t>In 2012, DCF implemented a Differential Response System to respond to accepted reports of child abuse and neglect. </a:t>
            </a:r>
            <a:r>
              <a:rPr lang="en-US" altLang="en-US" sz="1000" dirty="0" smtClean="0"/>
              <a:t>All Differential Response cases meet the statutory criteria to be accepted as a case of child abuse and / or neglect.  This slide will give you an overview of how Differential Response works by using two tracks, Investigation, a forensic investigation track, and Assessment, a comprehensive evaluation of what services would benefit a family. </a:t>
            </a:r>
          </a:p>
          <a:p>
            <a:pPr marL="171450" indent="-171450" eaLnBrk="1" hangingPunct="1">
              <a:lnSpc>
                <a:spcPct val="90000"/>
              </a:lnSpc>
              <a:buFontTx/>
              <a:buAutoNum type="alphaUcPeriod"/>
            </a:pPr>
            <a:endParaRPr lang="en-US" altLang="en-US" sz="1000" dirty="0" smtClean="0"/>
          </a:p>
          <a:p>
            <a:pPr marL="171450" indent="-171450" eaLnBrk="1" hangingPunct="1">
              <a:lnSpc>
                <a:spcPct val="90000"/>
              </a:lnSpc>
              <a:buFontTx/>
              <a:buAutoNum type="alphaUcPeriod" startAt="2"/>
            </a:pPr>
            <a:r>
              <a:rPr lang="en-US" altLang="en-US" sz="1000" dirty="0" smtClean="0"/>
              <a:t>Cases with higher levels of risk are</a:t>
            </a:r>
            <a:r>
              <a:rPr lang="en-US" altLang="en-US" sz="1000" baseline="0" dirty="0" smtClean="0"/>
              <a:t> </a:t>
            </a:r>
            <a:r>
              <a:rPr lang="en-US" altLang="en-US" sz="1000" dirty="0" smtClean="0"/>
              <a:t>maintained on the investigation track, and an investigation will occur.  Investigations focus on whether the allegations are substantiated or not, and whether the alleged perpetrator is a danger to children and needs to be placed on the Central Registry.</a:t>
            </a:r>
          </a:p>
          <a:p>
            <a:pPr marL="171450" indent="-171450" eaLnBrk="1" hangingPunct="1">
              <a:lnSpc>
                <a:spcPct val="90000"/>
              </a:lnSpc>
              <a:buFontTx/>
              <a:buAutoNum type="alphaUcPeriod" startAt="2"/>
            </a:pPr>
            <a:endParaRPr lang="en-US" altLang="en-US" sz="1000" dirty="0" smtClean="0"/>
          </a:p>
          <a:p>
            <a:pPr marL="171450" indent="-171450" eaLnBrk="1" hangingPunct="1">
              <a:lnSpc>
                <a:spcPct val="90000"/>
              </a:lnSpc>
              <a:buFontTx/>
              <a:buAutoNum type="alphaUcPeriod" startAt="3"/>
            </a:pPr>
            <a:r>
              <a:rPr lang="en-US" altLang="en-US" sz="1000" dirty="0" smtClean="0"/>
              <a:t>Cases that have lower risk levels</a:t>
            </a:r>
            <a:r>
              <a:rPr lang="en-US" altLang="en-US" sz="1000" baseline="0" dirty="0" smtClean="0"/>
              <a:t> </a:t>
            </a:r>
            <a:r>
              <a:rPr lang="en-US" altLang="en-US" sz="1000" dirty="0" smtClean="0"/>
              <a:t>go on the assessment track.</a:t>
            </a:r>
            <a:r>
              <a:rPr lang="en-US" altLang="en-US" sz="1000" baseline="0" dirty="0" smtClean="0"/>
              <a:t> </a:t>
            </a:r>
            <a:r>
              <a:rPr lang="en-US" altLang="en-US" sz="1000" dirty="0" smtClean="0"/>
              <a:t>Primary components of assessment track cases are the presence and development of protective factors, as well as focusing on strengths of the family to resolve issues of concern.  Cases on the assessment track do not focus on substantiation of the allegations, but rather what services can assist the family.  There is no Central Registry component to the assessment track.  </a:t>
            </a:r>
          </a:p>
          <a:p>
            <a:pPr marL="171450" indent="-171450" eaLnBrk="1" hangingPunct="1">
              <a:lnSpc>
                <a:spcPct val="90000"/>
              </a:lnSpc>
              <a:buFontTx/>
              <a:buAutoNum type="alphaUcPeriod" startAt="3"/>
            </a:pPr>
            <a:endParaRPr lang="en-US" altLang="en-US" sz="1000" dirty="0" smtClean="0"/>
          </a:p>
          <a:p>
            <a:pPr marL="171450" indent="-171450" eaLnBrk="1" hangingPunct="1">
              <a:lnSpc>
                <a:spcPct val="90000"/>
              </a:lnSpc>
              <a:buFontTx/>
              <a:buAutoNum type="alphaUcPeriod" startAt="4"/>
            </a:pPr>
            <a:r>
              <a:rPr lang="en-US" altLang="en-US" sz="1000" dirty="0" smtClean="0"/>
              <a:t>Cases that are on the assessment track that are determined to have safety and risk concerns can be switched to the investigation track if necessary. </a:t>
            </a:r>
          </a:p>
          <a:p>
            <a:pPr marL="171450" indent="-171450" eaLnBrk="1" hangingPunct="1">
              <a:lnSpc>
                <a:spcPct val="90000"/>
              </a:lnSpc>
              <a:buFontTx/>
              <a:buAutoNum type="alphaUcPeriod" startAt="4"/>
            </a:pPr>
            <a:endParaRPr lang="en-US" altLang="en-US" sz="1000" dirty="0" smtClean="0"/>
          </a:p>
          <a:p>
            <a:pPr marL="171450" indent="-171450" eaLnBrk="1" hangingPunct="1">
              <a:lnSpc>
                <a:spcPct val="90000"/>
              </a:lnSpc>
            </a:pPr>
            <a:r>
              <a:rPr lang="en-US" altLang="en-US" sz="1000" dirty="0" smtClean="0"/>
              <a:t>E.  The initial decision as to which track is utilized is made at the DCF </a:t>
            </a:r>
            <a:r>
              <a:rPr lang="en-US" altLang="en-US" sz="1000" dirty="0" err="1" smtClean="0"/>
              <a:t>Careline</a:t>
            </a:r>
            <a:r>
              <a:rPr lang="en-US" altLang="en-US" sz="1000" dirty="0" smtClean="0"/>
              <a:t>.</a:t>
            </a:r>
            <a:r>
              <a:rPr lang="en-US" altLang="en-US" sz="1000" baseline="0" dirty="0" smtClean="0"/>
              <a:t> The Differential Response System </a:t>
            </a:r>
            <a:r>
              <a:rPr lang="en-US" altLang="en-US" sz="1000" dirty="0" smtClean="0"/>
              <a:t>does not impact the mandated reporter, who should still report any suspected child abuse or neglect to the Careline.</a:t>
            </a:r>
          </a:p>
          <a:p>
            <a:pPr marL="171450" indent="-171450" eaLnBrk="1" hangingPunct="1">
              <a:lnSpc>
                <a:spcPct val="90000"/>
              </a:lnSpc>
            </a:pPr>
            <a:endParaRPr lang="en-US" altLang="en-US" sz="1000" dirty="0" smtClean="0"/>
          </a:p>
          <a:p>
            <a:pPr marL="171450" indent="-171450" eaLnBrk="1" hangingPunct="1">
              <a:lnSpc>
                <a:spcPct val="90000"/>
              </a:lnSpc>
            </a:pPr>
            <a:endParaRPr lang="en-US" altLang="en-US" sz="1000" dirty="0" smtClean="0"/>
          </a:p>
          <a:p>
            <a:pPr marL="171450" indent="-171450" eaLnBrk="1" hangingPunct="1">
              <a:lnSpc>
                <a:spcPct val="90000"/>
              </a:lnSpc>
            </a:pPr>
            <a:endParaRPr lang="en-US" altLang="en-US" sz="1000" dirty="0" smtClean="0"/>
          </a:p>
        </p:txBody>
      </p:sp>
    </p:spTree>
    <p:extLst>
      <p:ext uri="{BB962C8B-B14F-4D97-AF65-F5344CB8AC3E}">
        <p14:creationId xmlns:p14="http://schemas.microsoft.com/office/powerpoint/2010/main" val="40296413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1E724B-CA9D-41AA-A4D4-F2D371D728F6}" type="slidenum">
              <a:rPr lang="en-US" altLang="en-US" smtClean="0">
                <a:latin typeface="Times New Roman" panose="02020603050405020304" pitchFamily="18" charset="0"/>
              </a:rPr>
              <a:pPr/>
              <a:t>44</a:t>
            </a:fld>
            <a:endParaRPr lang="en-US" altLang="en-US" smtClean="0">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altLang="en-US" b="1" u="sng" dirty="0" smtClean="0"/>
              <a:t>Why Two Tracks</a:t>
            </a:r>
            <a:endParaRPr lang="en-US" altLang="en-US" dirty="0" smtClean="0"/>
          </a:p>
          <a:p>
            <a:pPr eaLnBrk="1" hangingPunct="1"/>
            <a:r>
              <a:rPr lang="en-US" altLang="en-US" dirty="0" smtClean="0"/>
              <a:t>The utilization of a Differential Response System allows the Department flexibility and focuses on addressing issues to prevent further involvement in the child protective services system.  The Department seeks</a:t>
            </a:r>
            <a:r>
              <a:rPr lang="en-US" altLang="en-US" baseline="0" dirty="0" smtClean="0"/>
              <a:t> </a:t>
            </a:r>
            <a:r>
              <a:rPr lang="en-US" altLang="en-US" dirty="0" smtClean="0"/>
              <a:t>to partne</a:t>
            </a:r>
            <a:r>
              <a:rPr lang="en-US" altLang="en-US" baseline="0" dirty="0" smtClean="0"/>
              <a:t>r </a:t>
            </a:r>
            <a:r>
              <a:rPr lang="en-US" altLang="en-US" dirty="0" smtClean="0"/>
              <a:t>with families to help mitigate potential abuse and neglect.  Engagement with the family and community service providers is critical to the process and shared accountability for strengthening families is emphasized.  </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35406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u="sng" dirty="0" smtClean="0"/>
              <a:t>Disparate</a:t>
            </a:r>
            <a:r>
              <a:rPr lang="en-US" altLang="en-US" b="1" u="sng" baseline="0" dirty="0" smtClean="0"/>
              <a:t> Outcomes Result From Overt &amp; Unconscious Decisions</a:t>
            </a:r>
            <a:endParaRPr lang="en-US" altLang="en-US" dirty="0" smtClean="0"/>
          </a:p>
          <a:p>
            <a:r>
              <a:rPr lang="en-US" altLang="en-US" dirty="0" smtClean="0"/>
              <a:t>As previously discussed, in child protective service cases, children</a:t>
            </a:r>
            <a:r>
              <a:rPr lang="en-US" altLang="en-US" baseline="0" dirty="0" smtClean="0"/>
              <a:t> and families</a:t>
            </a:r>
            <a:r>
              <a:rPr lang="en-US" altLang="en-US" dirty="0" smtClean="0"/>
              <a:t> of color are over-represented relative to the general population. Similarly to the fields of Education and Health Care, we tend to see these disparities and inequities by race and culture at every decision point within the DCF system. </a:t>
            </a:r>
          </a:p>
          <a:p>
            <a:endParaRPr lang="en-US" altLang="en-US" dirty="0" smtClean="0"/>
          </a:p>
          <a:p>
            <a:r>
              <a:rPr lang="en-US" altLang="en-US" dirty="0" smtClean="0"/>
              <a:t>The first place disparities are seen is in the rates of referral from members of the public including mandated reporters. One hope for the Differential Response approach is to address these inequities and disparities as early as possible. This includes encouraging mandated reporters to use a racially just lens in their decision to report or NOT report. </a:t>
            </a:r>
          </a:p>
          <a:p>
            <a:endParaRPr lang="en-US" altLang="en-US" dirty="0" smtClean="0"/>
          </a:p>
          <a:p>
            <a:r>
              <a:rPr lang="en-US" altLang="en-US" dirty="0" smtClean="0"/>
              <a:t>Many of the issues of neglect may be due to a lack of available services or due to poverty. The Department’s assessment track focusses on service delivery to ameliorate such issues. However, disparate outcomes for children are the result of overt as well as unconscious decisions that start before families are even referred to DCF. </a:t>
            </a:r>
          </a:p>
        </p:txBody>
      </p:sp>
      <p:sp>
        <p:nvSpPr>
          <p:cNvPr id="7680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18E053-64AF-4BAE-B61A-8B86F18118A2}" type="slidenum">
              <a:rPr lang="en-US" altLang="en-US" smtClean="0">
                <a:latin typeface="Times New Roman" panose="02020603050405020304" pitchFamily="18" charset="0"/>
              </a:rPr>
              <a:pPr/>
              <a:t>45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133999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81F0D9-E46B-4F26-8E02-45C09DE5BD67}" type="slidenum">
              <a:rPr lang="en-US" altLang="en-US" smtClean="0">
                <a:latin typeface="Times New Roman" panose="02020603050405020304" pitchFamily="18" charset="0"/>
              </a:rPr>
              <a:pPr/>
              <a:t>46</a:t>
            </a:fld>
            <a:endParaRPr lang="en-US" altLang="en-US" smtClean="0">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en-US" altLang="en-US" b="1" u="sng" dirty="0" smtClean="0"/>
              <a:t>Safe Haven</a:t>
            </a:r>
            <a:endParaRPr lang="en-US" altLang="en-US" dirty="0" smtClean="0"/>
          </a:p>
          <a:p>
            <a:pPr eaLnBrk="1" hangingPunct="1"/>
            <a:r>
              <a:rPr lang="en-US" altLang="en-US" dirty="0" smtClean="0"/>
              <a:t>In response to several cases involving infant abandonment, the Safe Haven act was passed.  This act allows a parent to surrender the physical custody of an infant age thirty day or younger to the nursing staff at a hospital emergency room.  At the time of that surrender, the parent is not required to provide any identifying information or medical history. </a:t>
            </a:r>
          </a:p>
        </p:txBody>
      </p:sp>
    </p:spTree>
    <p:extLst>
      <p:ext uri="{BB962C8B-B14F-4D97-AF65-F5344CB8AC3E}">
        <p14:creationId xmlns:p14="http://schemas.microsoft.com/office/powerpoint/2010/main" val="12508177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r>
              <a:rPr lang="en-US" altLang="en-US" b="1" u="sng" dirty="0" smtClean="0"/>
              <a:t>Protecting</a:t>
            </a:r>
            <a:r>
              <a:rPr lang="en-US" altLang="en-US" b="1" u="sng" baseline="0" dirty="0" smtClean="0"/>
              <a:t> Our Infants, Toddlers and Preschoolers</a:t>
            </a:r>
          </a:p>
          <a:p>
            <a:r>
              <a:rPr lang="en-US" sz="1200" i="1" kern="1200" dirty="0" smtClean="0">
                <a:solidFill>
                  <a:schemeClr val="tx1"/>
                </a:solidFill>
                <a:effectLst/>
                <a:latin typeface="+mn-lt"/>
                <a:ea typeface="+mn-ea"/>
                <a:cs typeface="+mn-cs"/>
              </a:rPr>
              <a:t>It is also important for Mandated Reporters to know that the Department of Children and Families, in collaboration with other systems, has taken measures to enhance attention to the state’s infant, toddler, and “</a:t>
            </a:r>
            <a:r>
              <a:rPr lang="en-US" sz="1200" i="1" kern="1200" dirty="0" err="1" smtClean="0">
                <a:solidFill>
                  <a:schemeClr val="tx1"/>
                </a:solidFill>
                <a:effectLst/>
                <a:latin typeface="+mn-lt"/>
                <a:ea typeface="+mn-ea"/>
                <a:cs typeface="+mn-cs"/>
              </a:rPr>
              <a:t>pre-schooler</a:t>
            </a:r>
            <a:r>
              <a:rPr lang="en-US" sz="1200" i="1" kern="1200" dirty="0" smtClean="0">
                <a:solidFill>
                  <a:schemeClr val="tx1"/>
                </a:solidFill>
                <a:effectLst/>
                <a:latin typeface="+mn-lt"/>
                <a:ea typeface="+mn-ea"/>
                <a:cs typeface="+mn-cs"/>
              </a:rPr>
              <a:t>” population. Approximately 70% of Connecticut’s child welfare cases involve young children, and those children are at increased risk for maltreatment and developmental delays.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Some of the enhanced measures by DCF include:</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Ensuring all children between the ages of 3 and 5 placed in out of home care by DCF are enrolled in an accredited pre-school or school readiness program; </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Educating parents, DCF staff, and providers on the dangers of unsafe sleep practices, and providing safe sleep environments, such as pack-n-plays, when necessary.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Additional information and resources for the protection of this vulnerable population can be found on the DCF website, as well as the National Institute of Health (NICHD) website.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8090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F677E9-7C7C-4C88-B74E-6A55C3B72AB6}" type="slidenum">
              <a:rPr lang="en-US" altLang="en-US" smtClean="0">
                <a:latin typeface="Times New Roman" panose="02020603050405020304" pitchFamily="18" charset="0"/>
              </a:rPr>
              <a:pPr/>
              <a:t>47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531684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A3D43D-10C3-4FA9-A79C-B4421A7F48CB}" type="slidenum">
              <a:rPr lang="en-US" altLang="en-US" smtClean="0">
                <a:latin typeface="Times New Roman" panose="02020603050405020304" pitchFamily="18" charset="0"/>
              </a:rPr>
              <a:pPr/>
              <a:t>48</a:t>
            </a:fld>
            <a:endParaRPr lang="en-US" altLang="en-US" smtClean="0">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en-US" altLang="en-US" b="1" u="sng" dirty="0" smtClean="0"/>
              <a:t>DCF Strengthening Families</a:t>
            </a:r>
            <a:endParaRPr lang="en-US" altLang="en-US" dirty="0" smtClean="0"/>
          </a:p>
          <a:p>
            <a:pPr eaLnBrk="1" hangingPunct="1"/>
            <a:r>
              <a:rPr lang="en-US" altLang="en-US" dirty="0" smtClean="0"/>
              <a:t>The Department of Children and Families looks forward to partnering with the community to strengthen our families.  As mandated reporters, you play a key role in this work.  Congratulation on completing the mandated reporter training.</a:t>
            </a:r>
          </a:p>
          <a:p>
            <a:pPr eaLnBrk="1" hangingPunct="1"/>
            <a:endParaRPr lang="en-US" altLang="en-US" dirty="0" smtClean="0"/>
          </a:p>
        </p:txBody>
      </p:sp>
    </p:spTree>
    <p:extLst>
      <p:ext uri="{BB962C8B-B14F-4D97-AF65-F5344CB8AC3E}">
        <p14:creationId xmlns:p14="http://schemas.microsoft.com/office/powerpoint/2010/main" val="17608084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u="sng" dirty="0" smtClean="0"/>
              <a:t>Additional Resources</a:t>
            </a:r>
            <a:endParaRPr lang="en-US" altLang="en-US" dirty="0" smtClean="0"/>
          </a:p>
        </p:txBody>
      </p:sp>
      <p:sp>
        <p:nvSpPr>
          <p:cNvPr id="8499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83E9C7-6ECB-4B9B-BE30-5D440B36325B}" type="slidenum">
              <a:rPr lang="en-US" altLang="en-US" smtClean="0">
                <a:latin typeface="Times New Roman" panose="02020603050405020304" pitchFamily="18" charset="0"/>
              </a:rPr>
              <a:pPr/>
              <a:t>49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2095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DFA8292F-3F2C-4EE3-B8BB-7A4F40A01339}" type="slidenum">
              <a:rPr lang="en-US" altLang="en-US" smtClean="0">
                <a:latin typeface="Times New Roman" panose="02020603050405020304" pitchFamily="18" charset="0"/>
              </a:rPr>
              <a:pPr/>
              <a:t>5</a:t>
            </a:fld>
            <a:endParaRPr lang="en-US" altLang="en-US" dirty="0" smtClean="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US" altLang="en-US" b="1" u="sng" dirty="0" smtClean="0"/>
              <a:t>Who Must Report List</a:t>
            </a:r>
            <a:endParaRPr lang="en-US" altLang="en-US" dirty="0" smtClean="0"/>
          </a:p>
          <a:p>
            <a:pPr eaLnBrk="1" hangingPunct="1"/>
            <a:r>
              <a:rPr lang="en-US" altLang="en-US" dirty="0" smtClean="0"/>
              <a:t>Connecticut General Statutes specify those who are obligated to report their suspicions. </a:t>
            </a:r>
          </a:p>
          <a:p>
            <a:pPr eaLnBrk="1" hangingPunct="1"/>
            <a:endParaRPr lang="en-US" altLang="en-US" baseline="0" dirty="0" smtClean="0"/>
          </a:p>
          <a:p>
            <a:pPr eaLnBrk="1" hangingPunct="1"/>
            <a:r>
              <a:rPr lang="en-US" altLang="en-US" baseline="0" dirty="0" smtClean="0"/>
              <a:t>“School Employees” and “Professionals identified in Public Act 14-186” will be discussed in more detail in the next slides.  </a:t>
            </a:r>
            <a:endParaRPr lang="en-US" altLang="en-US" dirty="0" smtClean="0"/>
          </a:p>
        </p:txBody>
      </p:sp>
    </p:spTree>
    <p:extLst>
      <p:ext uri="{BB962C8B-B14F-4D97-AF65-F5344CB8AC3E}">
        <p14:creationId xmlns:p14="http://schemas.microsoft.com/office/powerpoint/2010/main" val="155120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DAC92F-EBDA-4478-9B22-0C39AFEDBA37}"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b="1" u="sng" dirty="0" smtClean="0"/>
              <a:t>Who Must Report from a School System</a:t>
            </a:r>
            <a:endParaRPr lang="en-US" altLang="en-US" dirty="0" smtClean="0"/>
          </a:p>
          <a:p>
            <a:pPr eaLnBrk="1" hangingPunct="1"/>
            <a:r>
              <a:rPr lang="en-US" altLang="en-US" dirty="0" smtClean="0"/>
              <a:t>Connecticut General Statute 53a-65, subsection 13 clearly defines who from a school system must report suspected abuse or neglect:</a:t>
            </a:r>
          </a:p>
          <a:p>
            <a:pPr eaLnBrk="1" hangingPunct="1"/>
            <a:endParaRPr lang="en-US" altLang="en-US" dirty="0" smtClean="0"/>
          </a:p>
          <a:p>
            <a:pPr eaLnBrk="1" hangingPunct="1"/>
            <a:r>
              <a:rPr lang="en-US" altLang="en-US" dirty="0" smtClean="0"/>
              <a:t>A teacher, substitute teacher, school administrator, school superintendent, guidance counselor, psychologist, social worker, nurse, physician, school paraprofessional or coach employed by a local or regional board of education or a private elementary, middle or high school or working in a public or private elementary, middle or high school; or (B) any other person who, in the performance of his or her duties, has regular contact with students and who provides services to or on behalf of students enrolled in (i) a public elementary, middle or high school, pursuant to a contract with the local or regional board of education, or (ii) a private elementary, middle or high school, pursuant to a contract with the supervisory agent of such private school.</a:t>
            </a:r>
          </a:p>
        </p:txBody>
      </p:sp>
    </p:spTree>
    <p:extLst>
      <p:ext uri="{BB962C8B-B14F-4D97-AF65-F5344CB8AC3E}">
        <p14:creationId xmlns:p14="http://schemas.microsoft.com/office/powerpoint/2010/main" val="1719820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u="sng" dirty="0" smtClean="0"/>
              <a:t>Public Act No. 14-186</a:t>
            </a:r>
            <a:endParaRPr lang="en-US" altLang="en-US" b="0" u="none"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i="0" dirty="0" smtClean="0"/>
              <a:t>Public Act 14-186</a:t>
            </a:r>
            <a:r>
              <a:rPr lang="en-US" altLang="en-US" i="0" baseline="0" dirty="0" smtClean="0"/>
              <a:t> was </a:t>
            </a:r>
            <a:r>
              <a:rPr lang="en-US" altLang="en-US" i="0" dirty="0" smtClean="0"/>
              <a:t>effective 10/1/2014 and expanded the list of mandated reporters to include </a:t>
            </a:r>
            <a:r>
              <a:rPr lang="en-US" sz="1600" dirty="0" smtClean="0"/>
              <a:t>(11) any person who </a:t>
            </a:r>
            <a:r>
              <a:rPr lang="en-US" sz="1600" b="1" dirty="0" smtClean="0">
                <a:solidFill>
                  <a:schemeClr val="accent2">
                    <a:lumMod val="75000"/>
                  </a:schemeClr>
                </a:solidFill>
              </a:rPr>
              <a:t>holds</a:t>
            </a:r>
            <a:r>
              <a:rPr lang="en-US" sz="1600" dirty="0" smtClean="0"/>
              <a:t> or is </a:t>
            </a:r>
            <a:r>
              <a:rPr lang="en-US" sz="1600" b="1" dirty="0" smtClean="0">
                <a:solidFill>
                  <a:schemeClr val="accent2">
                    <a:lumMod val="75000"/>
                  </a:schemeClr>
                </a:solidFill>
              </a:rPr>
              <a:t>issued a coaching permit by the State Board of Education</a:t>
            </a:r>
            <a:r>
              <a:rPr lang="en-US" sz="1600" dirty="0" smtClean="0"/>
              <a:t>, is a coach of intramural or interscholastic athletics and is eighteen years of age or older,</a:t>
            </a:r>
            <a:r>
              <a:rPr lang="en-US" sz="1600" baseline="0" dirty="0" smtClean="0"/>
              <a:t> </a:t>
            </a:r>
            <a:r>
              <a:rPr lang="en-US" sz="1600" dirty="0" smtClean="0"/>
              <a:t>(12) any individual who is employed as a coach or director of youth athletics and is </a:t>
            </a:r>
            <a:r>
              <a:rPr lang="en-US" sz="1600" b="1" dirty="0" smtClean="0">
                <a:solidFill>
                  <a:schemeClr val="accent2">
                    <a:lumMod val="75000"/>
                  </a:schemeClr>
                </a:solidFill>
              </a:rPr>
              <a:t>eighteen years of age or older</a:t>
            </a:r>
            <a:r>
              <a:rPr lang="en-US" sz="1600" dirty="0" smtClean="0"/>
              <a:t>,</a:t>
            </a:r>
            <a:r>
              <a:rPr lang="en-US" sz="1600" baseline="0" dirty="0" smtClean="0"/>
              <a:t> </a:t>
            </a:r>
            <a:r>
              <a:rPr lang="en-US" sz="1600" dirty="0" smtClean="0"/>
              <a:t>(13) any individual who is employed as a coach or director of a private youth sports organization, league or team and is eighteen years of age or older, </a:t>
            </a:r>
            <a:r>
              <a:rPr lang="en-US" sz="1600" baseline="0" dirty="0" smtClean="0"/>
              <a:t> </a:t>
            </a:r>
            <a:r>
              <a:rPr lang="en-US" sz="1600" dirty="0" smtClean="0"/>
              <a:t>(14) any </a:t>
            </a:r>
            <a:r>
              <a:rPr lang="en-US" sz="1600" b="1" dirty="0" smtClean="0">
                <a:solidFill>
                  <a:schemeClr val="accent2">
                    <a:lumMod val="75000"/>
                  </a:schemeClr>
                </a:solidFill>
              </a:rPr>
              <a:t>paid</a:t>
            </a:r>
            <a:r>
              <a:rPr lang="en-US" sz="1600" dirty="0" smtClean="0"/>
              <a:t> administrator, faculty, staff, athletic director, athletic coach or athletic trainer employed by a public or private institution of </a:t>
            </a:r>
            <a:r>
              <a:rPr lang="en-US" sz="1600" b="1" dirty="0" smtClean="0">
                <a:solidFill>
                  <a:schemeClr val="accent2">
                    <a:lumMod val="75000"/>
                  </a:schemeClr>
                </a:solidFill>
              </a:rPr>
              <a:t>higher education</a:t>
            </a:r>
            <a:r>
              <a:rPr lang="en-US" sz="1600" b="1" baseline="0" dirty="0" smtClean="0">
                <a:solidFill>
                  <a:schemeClr val="accent2">
                    <a:lumMod val="75000"/>
                  </a:schemeClr>
                </a:solidFill>
              </a:rPr>
              <a:t> </a:t>
            </a:r>
            <a:r>
              <a:rPr lang="en-US" sz="1600" dirty="0" smtClean="0"/>
              <a:t>who is eighteen years of age or older, excluding student employees,</a:t>
            </a:r>
            <a:r>
              <a:rPr lang="en-US" sz="1600" baseline="0" dirty="0" smtClean="0"/>
              <a:t> and </a:t>
            </a:r>
            <a:r>
              <a:rPr lang="en-US" sz="1600" dirty="0" smtClean="0"/>
              <a:t>(35) any paid youth camp director or assistant director. </a:t>
            </a:r>
          </a:p>
          <a:p>
            <a:r>
              <a:rPr lang="en-US" altLang="en-US" i="1" dirty="0" smtClean="0"/>
              <a:t> </a:t>
            </a:r>
            <a:endParaRPr lang="en-US" altLang="en-US" dirty="0" smtClean="0"/>
          </a:p>
        </p:txBody>
      </p:sp>
      <p:sp>
        <p:nvSpPr>
          <p:cNvPr id="1536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AD574E-5E66-40AF-A0B5-23704E273E5A}" type="slidenum">
              <a:rPr lang="en-US" altLang="en-US" smtClean="0">
                <a:latin typeface="Times New Roman" panose="02020603050405020304" pitchFamily="18" charset="0"/>
              </a:rPr>
              <a:pPr/>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7005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53E6B9-78D6-456B-9A16-448F830029AD}" type="slidenum">
              <a:rPr lang="en-US" altLang="en-US" smtClean="0">
                <a:latin typeface="Times New Roman" panose="02020603050405020304" pitchFamily="18" charset="0"/>
              </a:rPr>
              <a:pPr/>
              <a:t>8</a:t>
            </a:fld>
            <a:endParaRPr lang="en-US" altLang="en-US" smtClean="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altLang="en-US" b="1" u="sng" dirty="0" smtClean="0"/>
              <a:t>What Must Be Reported</a:t>
            </a:r>
            <a:endParaRPr lang="en-US" altLang="en-US" dirty="0" smtClean="0"/>
          </a:p>
          <a:p>
            <a:pPr eaLnBrk="1" hangingPunct="1"/>
            <a:r>
              <a:rPr lang="en-US" altLang="en-US" dirty="0" smtClean="0"/>
              <a:t>Connecticut</a:t>
            </a:r>
            <a:r>
              <a:rPr lang="en-US" altLang="en-US" baseline="0" dirty="0" smtClean="0"/>
              <a:t> General </a:t>
            </a:r>
            <a:r>
              <a:rPr lang="en-US" altLang="en-US" dirty="0" smtClean="0"/>
              <a:t>Statutes clearly indicate that mandated reporters, in the ordinary course of their employment or profession, must make a report or cause a report to be made to either DCF or law enforcement, when they have reasonable cause to suspect or believe that a child under the age of 18 has been abused, neglected or is placed in imminent risk of serious harm. </a:t>
            </a:r>
          </a:p>
        </p:txBody>
      </p:sp>
    </p:spTree>
    <p:extLst>
      <p:ext uri="{BB962C8B-B14F-4D97-AF65-F5344CB8AC3E}">
        <p14:creationId xmlns:p14="http://schemas.microsoft.com/office/powerpoint/2010/main" val="3912501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53E6B9-78D6-456B-9A16-448F830029AD}"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altLang="en-US" b="1" u="sng" dirty="0" smtClean="0"/>
              <a:t>What Must Be Reported</a:t>
            </a:r>
            <a:endParaRPr lang="en-US" altLang="en-US" dirty="0" smtClean="0"/>
          </a:p>
          <a:p>
            <a:pPr eaLnBrk="1" hangingPunct="1"/>
            <a:r>
              <a:rPr lang="en-US" altLang="en-US" dirty="0" smtClean="0"/>
              <a:t>Effective</a:t>
            </a:r>
            <a:r>
              <a:rPr lang="en-US" altLang="en-US" baseline="0" dirty="0" smtClean="0"/>
              <a:t> October 1, 2015, </a:t>
            </a:r>
            <a:r>
              <a:rPr lang="en-US" altLang="en-US" dirty="0" smtClean="0"/>
              <a:t>Public Act 15-205 </a:t>
            </a:r>
            <a:r>
              <a:rPr lang="en-US" altLang="en-US" baseline="0" dirty="0" smtClean="0"/>
              <a:t>extends the mandated reporter law protection to students in the school system who are over the age of 18 and not enrolled in adult education, who were allegedly sexually assaulted by another school employee. </a:t>
            </a:r>
            <a:endParaRPr lang="en-US" altLang="en-US" dirty="0" smtClean="0"/>
          </a:p>
        </p:txBody>
      </p:sp>
    </p:spTree>
    <p:extLst>
      <p:ext uri="{BB962C8B-B14F-4D97-AF65-F5344CB8AC3E}">
        <p14:creationId xmlns:p14="http://schemas.microsoft.com/office/powerpoint/2010/main" val="218155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ln>
            <a:noFill/>
          </a:ln>
        </p:spPr>
        <p:txBody>
          <a:bodyPr/>
          <a:lstStyle/>
          <a:p>
            <a:r>
              <a:rPr lang="en-US" dirty="0" smtClean="0"/>
              <a:t>October 1, 2015</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284163" y="104284"/>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566098"/>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21341" y="108561"/>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191983"/>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cxnSp>
        <p:nvCxnSpPr>
          <p:cNvPr id="15" name="Straight Connector 14"/>
          <p:cNvCxnSpPr/>
          <p:nvPr userDrawn="1"/>
        </p:nvCxnSpPr>
        <p:spPr>
          <a:xfrm flipV="1">
            <a:off x="0" y="6520828"/>
            <a:ext cx="9270023" cy="39282"/>
          </a:xfrm>
          <a:prstGeom prst="line">
            <a:avLst/>
          </a:prstGeom>
          <a:ln/>
        </p:spPr>
        <p:style>
          <a:lnRef idx="2">
            <a:schemeClr val="accent2"/>
          </a:lnRef>
          <a:fillRef idx="0">
            <a:schemeClr val="accent2"/>
          </a:fillRef>
          <a:effectRef idx="1">
            <a:schemeClr val="accent2"/>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9"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July 1, 2018</a:t>
            </a:r>
            <a:endParaRPr lang="en-US" dirty="0"/>
          </a:p>
        </p:txBody>
      </p:sp>
      <p:cxnSp>
        <p:nvCxnSpPr>
          <p:cNvPr id="10" name="Straight Connector 9"/>
          <p:cNvCxnSpPr/>
          <p:nvPr userDrawn="1"/>
        </p:nvCxnSpPr>
        <p:spPr>
          <a:xfrm flipV="1">
            <a:off x="0" y="6468452"/>
            <a:ext cx="9270023" cy="39282"/>
          </a:xfrm>
          <a:prstGeom prst="line">
            <a:avLst/>
          </a:prstGeom>
          <a:ln/>
        </p:spPr>
        <p:style>
          <a:lnRef idx="2">
            <a:schemeClr val="accent4"/>
          </a:lnRef>
          <a:fillRef idx="0">
            <a:schemeClr val="accent4"/>
          </a:fillRef>
          <a:effectRef idx="1">
            <a:schemeClr val="accent4"/>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n>
                  <a:noFill/>
                </a:ln>
              </a:rPr>
              <a:t>July 1, 2018</a:t>
            </a:r>
            <a:endParaRPr lang="en-US" dirty="0">
              <a:ln>
                <a:noFill/>
              </a:ln>
            </a:endParaRPr>
          </a:p>
        </p:txBody>
      </p:sp>
      <p:cxnSp>
        <p:nvCxnSpPr>
          <p:cNvPr id="13" name="Straight Connector 12"/>
          <p:cNvCxnSpPr/>
          <p:nvPr userDrawn="1"/>
        </p:nvCxnSpPr>
        <p:spPr>
          <a:xfrm flipV="1">
            <a:off x="0" y="6468452"/>
            <a:ext cx="9270023" cy="39282"/>
          </a:xfrm>
          <a:prstGeom prst="line">
            <a:avLst/>
          </a:prstGeom>
          <a:ln/>
        </p:spPr>
        <p:style>
          <a:lnRef idx="2">
            <a:schemeClr val="accent5"/>
          </a:lnRef>
          <a:fillRef idx="0">
            <a:schemeClr val="accent5"/>
          </a:fillRef>
          <a:effectRef idx="1">
            <a:schemeClr val="accent5"/>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dirty="0" smtClean="0"/>
              <a:t>Click to edit Master title style</a:t>
            </a:r>
            <a:endParaRPr dirty="0"/>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1, 2018</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October 1, 2015</a:t>
            </a:r>
            <a:endParaRPr lang="en-US" dirty="0"/>
          </a:p>
        </p:txBody>
      </p:sp>
      <p:cxnSp>
        <p:nvCxnSpPr>
          <p:cNvPr id="14" name="Straight Connector 13"/>
          <p:cNvCxnSpPr/>
          <p:nvPr userDrawn="1"/>
        </p:nvCxnSpPr>
        <p:spPr>
          <a:xfrm flipV="1">
            <a:off x="0" y="6468452"/>
            <a:ext cx="9270023" cy="39282"/>
          </a:xfrm>
          <a:prstGeom prst="line">
            <a:avLst/>
          </a:prstGeom>
          <a:ln/>
        </p:spPr>
        <p:style>
          <a:lnRef idx="2">
            <a:schemeClr val="accent2"/>
          </a:lnRef>
          <a:fillRef idx="0">
            <a:schemeClr val="accent2"/>
          </a:fillRef>
          <a:effectRef idx="1">
            <a:schemeClr val="accent2"/>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October 1, 2015</a:t>
            </a:r>
            <a:endParaRPr lang="en-US" dirty="0"/>
          </a:p>
        </p:txBody>
      </p:sp>
      <p:cxnSp>
        <p:nvCxnSpPr>
          <p:cNvPr id="19" name="Straight Connector 18"/>
          <p:cNvCxnSpPr/>
          <p:nvPr userDrawn="1"/>
        </p:nvCxnSpPr>
        <p:spPr>
          <a:xfrm flipV="1">
            <a:off x="0" y="6468452"/>
            <a:ext cx="9270023" cy="39282"/>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12" name="Date Placeholder 3"/>
          <p:cNvSpPr txBox="1">
            <a:spLocks/>
          </p:cNvSpPr>
          <p:nvPr userDrawn="1"/>
        </p:nvSpPr>
        <p:spPr>
          <a:xfrm>
            <a:off x="6750941" y="6406116"/>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October 1, 2015</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Date Placeholder 3"/>
          <p:cNvSpPr txBox="1">
            <a:spLocks/>
          </p:cNvSpPr>
          <p:nvPr userDrawn="1"/>
        </p:nvSpPr>
        <p:spPr>
          <a:xfrm>
            <a:off x="6794936" y="6437032"/>
            <a:ext cx="2133600" cy="365125"/>
          </a:xfrm>
          <a:prstGeom prst="rect">
            <a:avLst/>
          </a:prstGeom>
          <a:ln>
            <a:solidFill>
              <a:srgbClr val="FF6600"/>
            </a:solid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October 1, 2015</a:t>
            </a:r>
            <a:endParaRPr lang="en-US" dirty="0"/>
          </a:p>
        </p:txBody>
      </p:sp>
      <p:cxnSp>
        <p:nvCxnSpPr>
          <p:cNvPr id="13" name="Straight Connector 12"/>
          <p:cNvCxnSpPr/>
          <p:nvPr userDrawn="1"/>
        </p:nvCxnSpPr>
        <p:spPr>
          <a:xfrm flipV="1">
            <a:off x="0" y="6402982"/>
            <a:ext cx="9270023" cy="39282"/>
          </a:xfrm>
          <a:prstGeom prst="line">
            <a:avLst/>
          </a:prstGeom>
          <a:ln/>
        </p:spPr>
        <p:style>
          <a:lnRef idx="2">
            <a:schemeClr val="accent2"/>
          </a:lnRef>
          <a:fillRef idx="0">
            <a:schemeClr val="accent2"/>
          </a:fillRef>
          <a:effectRef idx="1">
            <a:schemeClr val="accent2"/>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1665B-C24A-4702-B522-6A4334602E03}"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3869649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SectionHeaders">
    <p:spTree>
      <p:nvGrpSpPr>
        <p:cNvPr id="1" name=""/>
        <p:cNvGrpSpPr/>
        <p:nvPr/>
      </p:nvGrpSpPr>
      <p:grpSpPr>
        <a:xfrm>
          <a:off x="0" y="0"/>
          <a:ext cx="0" cy="0"/>
          <a:chOff x="0" y="0"/>
          <a:chExt cx="0" cy="0"/>
        </a:xfrm>
      </p:grpSpPr>
      <p:cxnSp>
        <p:nvCxnSpPr>
          <p:cNvPr id="37" name="Straight Connector 36"/>
          <p:cNvCxnSpPr/>
          <p:nvPr userDrawn="1"/>
        </p:nvCxnSpPr>
        <p:spPr bwMode="auto">
          <a:xfrm>
            <a:off x="228600" y="6096000"/>
            <a:ext cx="8686800" cy="0"/>
          </a:xfrm>
          <a:prstGeom prst="line">
            <a:avLst/>
          </a:prstGeom>
          <a:solidFill>
            <a:schemeClr val="accent1"/>
          </a:solidFill>
          <a:ln w="12700" cap="flat" cmpd="sng" algn="ctr">
            <a:solidFill>
              <a:schemeClr val="accent2"/>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p:cNvSpPr/>
          <p:nvPr userDrawn="1"/>
        </p:nvSpPr>
        <p:spPr>
          <a:xfrm>
            <a:off x="-9236" y="0"/>
            <a:ext cx="91440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p:cNvSpPr/>
          <p:nvPr userDrawn="1"/>
        </p:nvSpPr>
        <p:spPr>
          <a:xfrm>
            <a:off x="100515" y="214745"/>
            <a:ext cx="8839200" cy="6492875"/>
          </a:xfrm>
          <a:prstGeom prst="roundRect">
            <a:avLst>
              <a:gd name="adj" fmla="val 1226"/>
            </a:avLst>
          </a:prstGeom>
          <a:solidFill>
            <a:schemeClr val="bg1"/>
          </a:solidFill>
          <a:ln w="76200">
            <a:solidFill>
              <a:schemeClr val="tx2">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a:spLocks noGrp="1"/>
          </p:cNvSpPr>
          <p:nvPr>
            <p:ph type="title"/>
          </p:nvPr>
        </p:nvSpPr>
        <p:spPr>
          <a:xfrm>
            <a:off x="2341875" y="1640858"/>
            <a:ext cx="6276692" cy="2438400"/>
          </a:xfrm>
        </p:spPr>
        <p:txBody>
          <a:bodyPr/>
          <a:lstStyle>
            <a:lvl1pPr>
              <a:defRPr lang="en-US" sz="4400" kern="1200" dirty="0">
                <a:solidFill>
                  <a:schemeClr val="hlink"/>
                </a:solidFill>
                <a:latin typeface="Arial Unicode MS" panose="020B0604020202020204" pitchFamily="34" charset="-128"/>
                <a:ea typeface="+mj-ea"/>
                <a:cs typeface="+mj-cs"/>
              </a:defRPr>
            </a:lvl1pPr>
          </a:lstStyle>
          <a:p>
            <a:r>
              <a:rPr lang="en-US" dirty="0" smtClean="0"/>
              <a:t>Click to edit Master title style</a:t>
            </a:r>
            <a:endParaRPr lang="en-US" dirty="0"/>
          </a:p>
        </p:txBody>
      </p:sp>
      <p:grpSp>
        <p:nvGrpSpPr>
          <p:cNvPr id="21" name="Group 8"/>
          <p:cNvGrpSpPr>
            <a:grpSpLocks/>
          </p:cNvGrpSpPr>
          <p:nvPr userDrawn="1"/>
        </p:nvGrpSpPr>
        <p:grpSpPr bwMode="auto">
          <a:xfrm>
            <a:off x="310139" y="1600200"/>
            <a:ext cx="1828800" cy="1981200"/>
            <a:chOff x="144" y="288"/>
            <a:chExt cx="785" cy="864"/>
          </a:xfrm>
        </p:grpSpPr>
        <p:sp>
          <p:nvSpPr>
            <p:cNvPr id="22" name="Rectangle 9"/>
            <p:cNvSpPr>
              <a:spLocks noChangeArrowheads="1"/>
            </p:cNvSpPr>
            <p:nvPr/>
          </p:nvSpPr>
          <p:spPr bwMode="auto">
            <a:xfrm>
              <a:off x="589" y="288"/>
              <a:ext cx="28" cy="53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3" name="Rectangle 10"/>
            <p:cNvSpPr>
              <a:spLocks noChangeArrowheads="1"/>
            </p:cNvSpPr>
            <p:nvPr/>
          </p:nvSpPr>
          <p:spPr bwMode="auto">
            <a:xfrm>
              <a:off x="526" y="288"/>
              <a:ext cx="28" cy="4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4" name="Rectangle 11"/>
            <p:cNvSpPr>
              <a:spLocks noChangeArrowheads="1"/>
            </p:cNvSpPr>
            <p:nvPr/>
          </p:nvSpPr>
          <p:spPr bwMode="auto">
            <a:xfrm>
              <a:off x="462" y="288"/>
              <a:ext cx="28" cy="40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5" name="Rectangle 12"/>
            <p:cNvSpPr>
              <a:spLocks noChangeArrowheads="1"/>
            </p:cNvSpPr>
            <p:nvPr/>
          </p:nvSpPr>
          <p:spPr bwMode="auto">
            <a:xfrm>
              <a:off x="398" y="288"/>
              <a:ext cx="28" cy="33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6" name="Rectangle 13"/>
            <p:cNvSpPr>
              <a:spLocks noChangeArrowheads="1"/>
            </p:cNvSpPr>
            <p:nvPr/>
          </p:nvSpPr>
          <p:spPr bwMode="auto">
            <a:xfrm>
              <a:off x="335" y="288"/>
              <a:ext cx="28" cy="26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7" name="Rectangle 14"/>
            <p:cNvSpPr>
              <a:spLocks noChangeArrowheads="1"/>
            </p:cNvSpPr>
            <p:nvPr/>
          </p:nvSpPr>
          <p:spPr bwMode="auto">
            <a:xfrm>
              <a:off x="271" y="288"/>
              <a:ext cx="28" cy="19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8" name="Rectangle 15"/>
            <p:cNvSpPr>
              <a:spLocks noChangeArrowheads="1"/>
            </p:cNvSpPr>
            <p:nvPr/>
          </p:nvSpPr>
          <p:spPr bwMode="auto">
            <a:xfrm>
              <a:off x="207" y="288"/>
              <a:ext cx="29" cy="1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9" name="Rectangle 16"/>
            <p:cNvSpPr>
              <a:spLocks noChangeArrowheads="1"/>
            </p:cNvSpPr>
            <p:nvPr/>
          </p:nvSpPr>
          <p:spPr bwMode="auto">
            <a:xfrm>
              <a:off x="144" y="288"/>
              <a:ext cx="28" cy="6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0" name="Rectangle 17"/>
            <p:cNvSpPr>
              <a:spLocks noChangeArrowheads="1"/>
            </p:cNvSpPr>
            <p:nvPr/>
          </p:nvSpPr>
          <p:spPr bwMode="auto">
            <a:xfrm>
              <a:off x="653" y="288"/>
              <a:ext cx="26" cy="5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1" name="Rectangle 18"/>
            <p:cNvSpPr>
              <a:spLocks noChangeArrowheads="1"/>
            </p:cNvSpPr>
            <p:nvPr/>
          </p:nvSpPr>
          <p:spPr bwMode="auto">
            <a:xfrm>
              <a:off x="715" y="288"/>
              <a:ext cx="26" cy="66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2" name="Rectangle 19"/>
            <p:cNvSpPr>
              <a:spLocks noChangeArrowheads="1"/>
            </p:cNvSpPr>
            <p:nvPr/>
          </p:nvSpPr>
          <p:spPr bwMode="auto">
            <a:xfrm>
              <a:off x="776" y="288"/>
              <a:ext cx="27" cy="7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3" name="Rectangle 20"/>
            <p:cNvSpPr>
              <a:spLocks noChangeArrowheads="1"/>
            </p:cNvSpPr>
            <p:nvPr/>
          </p:nvSpPr>
          <p:spPr bwMode="auto">
            <a:xfrm>
              <a:off x="839" y="288"/>
              <a:ext cx="28" cy="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4" name="Rectangle 21"/>
            <p:cNvSpPr>
              <a:spLocks noChangeArrowheads="1"/>
            </p:cNvSpPr>
            <p:nvPr/>
          </p:nvSpPr>
          <p:spPr bwMode="auto">
            <a:xfrm>
              <a:off x="902" y="288"/>
              <a:ext cx="27" cy="8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grpSp>
      <p:cxnSp>
        <p:nvCxnSpPr>
          <p:cNvPr id="39" name="Straight Connector 38"/>
          <p:cNvCxnSpPr/>
          <p:nvPr userDrawn="1"/>
        </p:nvCxnSpPr>
        <p:spPr bwMode="auto">
          <a:xfrm>
            <a:off x="284521" y="5638800"/>
            <a:ext cx="8686800" cy="0"/>
          </a:xfrm>
          <a:prstGeom prst="line">
            <a:avLst/>
          </a:prstGeom>
          <a:solidFill>
            <a:schemeClr val="accent1"/>
          </a:solidFill>
          <a:ln w="12700" cap="flat" cmpd="sng" algn="ctr">
            <a:solidFill>
              <a:schemeClr val="accent2"/>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p:cNvSpPr txBox="1"/>
          <p:nvPr userDrawn="1"/>
        </p:nvSpPr>
        <p:spPr>
          <a:xfrm>
            <a:off x="310139" y="6283609"/>
            <a:ext cx="1505773" cy="553998"/>
          </a:xfrm>
          <a:prstGeom prst="rect">
            <a:avLst/>
          </a:prstGeom>
          <a:noFill/>
          <a:ln>
            <a:noFill/>
          </a:ln>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sz="1200" b="1" i="1" dirty="0" smtClean="0">
                <a:solidFill>
                  <a:schemeClr val="tx1"/>
                </a:solidFill>
              </a:rPr>
              <a:t>October 1, 2015</a:t>
            </a:r>
          </a:p>
          <a:p>
            <a:endParaRPr lang="en-US" dirty="0"/>
          </a:p>
        </p:txBody>
      </p:sp>
    </p:spTree>
    <p:custDataLst>
      <p:tags r:id="rId1"/>
    </p:custDataLst>
    <p:extLst>
      <p:ext uri="{BB962C8B-B14F-4D97-AF65-F5344CB8AC3E}">
        <p14:creationId xmlns:p14="http://schemas.microsoft.com/office/powerpoint/2010/main" val="948767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ln>
            <a:noFill/>
          </a:ln>
        </p:spPr>
        <p:txBody>
          <a:bodyPr/>
          <a:lstStyle/>
          <a:p>
            <a:r>
              <a:rPr lang="en-US" dirty="0" smtClean="0"/>
              <a:t>October 1, 2015</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284163" y="104284"/>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566098"/>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21341" y="18712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476205" y="1191983"/>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cxnSp>
        <p:nvCxnSpPr>
          <p:cNvPr id="15" name="Straight Connector 14"/>
          <p:cNvCxnSpPr/>
          <p:nvPr userDrawn="1"/>
        </p:nvCxnSpPr>
        <p:spPr>
          <a:xfrm flipV="1">
            <a:off x="0" y="6481546"/>
            <a:ext cx="9270023" cy="39282"/>
          </a:xfrm>
          <a:prstGeom prst="line">
            <a:avLst/>
          </a:prstGeom>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623891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cxnSp>
        <p:nvCxnSpPr>
          <p:cNvPr id="37" name="Straight Connector 36"/>
          <p:cNvCxnSpPr/>
          <p:nvPr userDrawn="1"/>
        </p:nvCxnSpPr>
        <p:spPr bwMode="auto">
          <a:xfrm>
            <a:off x="228600" y="6096000"/>
            <a:ext cx="8686800" cy="0"/>
          </a:xfrm>
          <a:prstGeom prst="line">
            <a:avLst/>
          </a:prstGeom>
          <a:solidFill>
            <a:schemeClr val="accent1"/>
          </a:solidFill>
          <a:ln w="12700" cap="flat" cmpd="sng" algn="ctr">
            <a:solidFill>
              <a:schemeClr val="accent2"/>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p:cNvSpPr/>
          <p:nvPr userDrawn="1"/>
        </p:nvSpPr>
        <p:spPr>
          <a:xfrm>
            <a:off x="-9236" y="0"/>
            <a:ext cx="91440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p:cNvSpPr/>
          <p:nvPr userDrawn="1"/>
        </p:nvSpPr>
        <p:spPr>
          <a:xfrm>
            <a:off x="109533" y="182562"/>
            <a:ext cx="8839200" cy="6492875"/>
          </a:xfrm>
          <a:prstGeom prst="roundRect">
            <a:avLst>
              <a:gd name="adj" fmla="val 1226"/>
            </a:avLst>
          </a:prstGeom>
          <a:solidFill>
            <a:schemeClr val="bg1"/>
          </a:solidFill>
          <a:ln w="76200">
            <a:solidFill>
              <a:schemeClr val="tx2">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a:spLocks noGrp="1"/>
          </p:cNvSpPr>
          <p:nvPr>
            <p:ph type="title"/>
          </p:nvPr>
        </p:nvSpPr>
        <p:spPr>
          <a:xfrm>
            <a:off x="2341875" y="1640858"/>
            <a:ext cx="6276692" cy="2438400"/>
          </a:xfrm>
        </p:spPr>
        <p:txBody>
          <a:bodyPr/>
          <a:lstStyle>
            <a:lvl1pPr>
              <a:defRPr lang="en-US" sz="4400" kern="1200" dirty="0">
                <a:solidFill>
                  <a:schemeClr val="hlink"/>
                </a:solidFill>
                <a:latin typeface="Arial Unicode MS" panose="020B0604020202020204" pitchFamily="34" charset="-128"/>
                <a:ea typeface="+mj-ea"/>
                <a:cs typeface="+mj-cs"/>
              </a:defRPr>
            </a:lvl1pPr>
          </a:lstStyle>
          <a:p>
            <a:r>
              <a:rPr lang="en-US" dirty="0" smtClean="0"/>
              <a:t>Click to edit Master title style</a:t>
            </a:r>
            <a:endParaRPr lang="en-US" dirty="0"/>
          </a:p>
        </p:txBody>
      </p:sp>
      <p:sp>
        <p:nvSpPr>
          <p:cNvPr id="20" name="Rectangle 4"/>
          <p:cNvSpPr txBox="1">
            <a:spLocks noChangeArrowheads="1"/>
          </p:cNvSpPr>
          <p:nvPr userDrawn="1"/>
        </p:nvSpPr>
        <p:spPr bwMode="auto">
          <a:xfrm>
            <a:off x="145805" y="6259336"/>
            <a:ext cx="166814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eaLnBrk="1" fontAlgn="base" hangingPunct="1">
              <a:spcBef>
                <a:spcPct val="0"/>
              </a:spcBef>
              <a:spcAft>
                <a:spcPct val="0"/>
              </a:spcAft>
              <a:defRPr sz="1200" kern="1200" smtClean="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b="1" i="1" dirty="0" smtClean="0"/>
              <a:t>October 1, 2015</a:t>
            </a:r>
            <a:endParaRPr lang="en-US" altLang="en-US" b="1" i="1" dirty="0"/>
          </a:p>
        </p:txBody>
      </p:sp>
      <p:grpSp>
        <p:nvGrpSpPr>
          <p:cNvPr id="21" name="Group 8"/>
          <p:cNvGrpSpPr>
            <a:grpSpLocks/>
          </p:cNvGrpSpPr>
          <p:nvPr userDrawn="1"/>
        </p:nvGrpSpPr>
        <p:grpSpPr bwMode="auto">
          <a:xfrm>
            <a:off x="310139" y="1600200"/>
            <a:ext cx="1828800" cy="1981200"/>
            <a:chOff x="144" y="288"/>
            <a:chExt cx="785" cy="864"/>
          </a:xfrm>
        </p:grpSpPr>
        <p:sp>
          <p:nvSpPr>
            <p:cNvPr id="22" name="Rectangle 9"/>
            <p:cNvSpPr>
              <a:spLocks noChangeArrowheads="1"/>
            </p:cNvSpPr>
            <p:nvPr/>
          </p:nvSpPr>
          <p:spPr bwMode="auto">
            <a:xfrm>
              <a:off x="589" y="288"/>
              <a:ext cx="28" cy="53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3" name="Rectangle 10"/>
            <p:cNvSpPr>
              <a:spLocks noChangeArrowheads="1"/>
            </p:cNvSpPr>
            <p:nvPr/>
          </p:nvSpPr>
          <p:spPr bwMode="auto">
            <a:xfrm>
              <a:off x="526" y="288"/>
              <a:ext cx="28" cy="4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4" name="Rectangle 11"/>
            <p:cNvSpPr>
              <a:spLocks noChangeArrowheads="1"/>
            </p:cNvSpPr>
            <p:nvPr/>
          </p:nvSpPr>
          <p:spPr bwMode="auto">
            <a:xfrm>
              <a:off x="462" y="288"/>
              <a:ext cx="28" cy="40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5" name="Rectangle 12"/>
            <p:cNvSpPr>
              <a:spLocks noChangeArrowheads="1"/>
            </p:cNvSpPr>
            <p:nvPr/>
          </p:nvSpPr>
          <p:spPr bwMode="auto">
            <a:xfrm>
              <a:off x="398" y="288"/>
              <a:ext cx="28" cy="33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6" name="Rectangle 13"/>
            <p:cNvSpPr>
              <a:spLocks noChangeArrowheads="1"/>
            </p:cNvSpPr>
            <p:nvPr/>
          </p:nvSpPr>
          <p:spPr bwMode="auto">
            <a:xfrm>
              <a:off x="335" y="288"/>
              <a:ext cx="28" cy="26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7" name="Rectangle 14"/>
            <p:cNvSpPr>
              <a:spLocks noChangeArrowheads="1"/>
            </p:cNvSpPr>
            <p:nvPr/>
          </p:nvSpPr>
          <p:spPr bwMode="auto">
            <a:xfrm>
              <a:off x="271" y="288"/>
              <a:ext cx="28" cy="19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8" name="Rectangle 15"/>
            <p:cNvSpPr>
              <a:spLocks noChangeArrowheads="1"/>
            </p:cNvSpPr>
            <p:nvPr/>
          </p:nvSpPr>
          <p:spPr bwMode="auto">
            <a:xfrm>
              <a:off x="207" y="288"/>
              <a:ext cx="29" cy="1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29" name="Rectangle 16"/>
            <p:cNvSpPr>
              <a:spLocks noChangeArrowheads="1"/>
            </p:cNvSpPr>
            <p:nvPr/>
          </p:nvSpPr>
          <p:spPr bwMode="auto">
            <a:xfrm>
              <a:off x="144" y="288"/>
              <a:ext cx="28" cy="6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0" name="Rectangle 17"/>
            <p:cNvSpPr>
              <a:spLocks noChangeArrowheads="1"/>
            </p:cNvSpPr>
            <p:nvPr/>
          </p:nvSpPr>
          <p:spPr bwMode="auto">
            <a:xfrm>
              <a:off x="653" y="288"/>
              <a:ext cx="26" cy="5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1" name="Rectangle 18"/>
            <p:cNvSpPr>
              <a:spLocks noChangeArrowheads="1"/>
            </p:cNvSpPr>
            <p:nvPr/>
          </p:nvSpPr>
          <p:spPr bwMode="auto">
            <a:xfrm>
              <a:off x="715" y="288"/>
              <a:ext cx="26" cy="66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2" name="Rectangle 19"/>
            <p:cNvSpPr>
              <a:spLocks noChangeArrowheads="1"/>
            </p:cNvSpPr>
            <p:nvPr/>
          </p:nvSpPr>
          <p:spPr bwMode="auto">
            <a:xfrm>
              <a:off x="776" y="288"/>
              <a:ext cx="27" cy="7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3" name="Rectangle 20"/>
            <p:cNvSpPr>
              <a:spLocks noChangeArrowheads="1"/>
            </p:cNvSpPr>
            <p:nvPr/>
          </p:nvSpPr>
          <p:spPr bwMode="auto">
            <a:xfrm>
              <a:off x="839" y="288"/>
              <a:ext cx="28" cy="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sp>
          <p:nvSpPr>
            <p:cNvPr id="34" name="Rectangle 21"/>
            <p:cNvSpPr>
              <a:spLocks noChangeArrowheads="1"/>
            </p:cNvSpPr>
            <p:nvPr/>
          </p:nvSpPr>
          <p:spPr bwMode="auto">
            <a:xfrm>
              <a:off x="902" y="288"/>
              <a:ext cx="27" cy="86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smtClean="0"/>
            </a:p>
          </p:txBody>
        </p:sp>
      </p:grpSp>
      <p:cxnSp>
        <p:nvCxnSpPr>
          <p:cNvPr id="39" name="Straight Connector 38"/>
          <p:cNvCxnSpPr/>
          <p:nvPr userDrawn="1"/>
        </p:nvCxnSpPr>
        <p:spPr bwMode="auto">
          <a:xfrm>
            <a:off x="284521" y="5638800"/>
            <a:ext cx="8686800" cy="0"/>
          </a:xfrm>
          <a:prstGeom prst="line">
            <a:avLst/>
          </a:prstGeom>
          <a:solidFill>
            <a:schemeClr val="accent1"/>
          </a:solidFill>
          <a:ln w="12700" cap="flat" cmpd="sng" algn="ctr">
            <a:solidFill>
              <a:schemeClr val="accent2"/>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ustDataLst>
      <p:tags r:id="rId1"/>
    </p:custDataLst>
    <p:extLst>
      <p:ext uri="{BB962C8B-B14F-4D97-AF65-F5344CB8AC3E}">
        <p14:creationId xmlns:p14="http://schemas.microsoft.com/office/powerpoint/2010/main" val="396824421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9000B-B3CC-DF48-91F9-5780C5CF5B4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695039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9000B-B3CC-DF48-91F9-5780C5CF5B4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3304760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9000B-B3CC-DF48-91F9-5780C5CF5B4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3823404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C9000B-B3CC-DF48-91F9-5780C5CF5B4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15533198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C9000B-B3CC-DF48-91F9-5780C5CF5B4F}"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14630646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C9000B-B3CC-DF48-91F9-5780C5CF5B4F}"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40874962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9000B-B3CC-DF48-91F9-5780C5CF5B4F}"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18930424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9000B-B3CC-DF48-91F9-5780C5CF5B4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2454377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9000B-B3CC-DF48-91F9-5780C5CF5B4F}"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34023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272457"/>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342155"/>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284163" y="381596"/>
            <a:ext cx="8574087" cy="967840"/>
          </a:xfrm>
        </p:spPr>
        <p:txBody>
          <a:bodyPr/>
          <a:lstStyle>
            <a:lvl1pPr algn="ctr">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11"/>
          </p:nvPr>
        </p:nvSpPr>
        <p:spPr/>
        <p:txBody>
          <a:bodyPr/>
          <a:lstStyle/>
          <a:p>
            <a:endParaRPr lang="en-US"/>
          </a:p>
        </p:txBody>
      </p:sp>
      <p:sp>
        <p:nvSpPr>
          <p:cNvPr id="12" name="TextBox 11"/>
          <p:cNvSpPr txBox="1"/>
          <p:nvPr userDrawn="1"/>
        </p:nvSpPr>
        <p:spPr>
          <a:xfrm>
            <a:off x="7289951" y="5991001"/>
            <a:ext cx="1361471" cy="307777"/>
          </a:xfrm>
          <a:prstGeom prst="rect">
            <a:avLst/>
          </a:prstGeom>
          <a:noFill/>
        </p:spPr>
        <p:txBody>
          <a:bodyPr wrap="none" rtlCol="0">
            <a:spAutoFit/>
          </a:bodyPr>
          <a:lstStyle/>
          <a:p>
            <a:r>
              <a:rPr lang="en-US" sz="1400" dirty="0" smtClean="0">
                <a:solidFill>
                  <a:schemeClr val="bg1"/>
                </a:solidFill>
              </a:rPr>
              <a:t>October 1, 2015</a:t>
            </a:r>
            <a:endParaRPr lang="en-US" sz="1400" dirty="0">
              <a:solidFill>
                <a:schemeClr val="bg1"/>
              </a:solidFill>
            </a:endParaRPr>
          </a:p>
        </p:txBody>
      </p:sp>
      <p:sp>
        <p:nvSpPr>
          <p:cNvPr id="13"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July 1, 2018</a:t>
            </a:r>
            <a:endParaRPr lang="en-US" dirty="0"/>
          </a:p>
        </p:txBody>
      </p:sp>
      <p:cxnSp>
        <p:nvCxnSpPr>
          <p:cNvPr id="14" name="Straight Connector 13"/>
          <p:cNvCxnSpPr/>
          <p:nvPr userDrawn="1"/>
        </p:nvCxnSpPr>
        <p:spPr>
          <a:xfrm flipV="1">
            <a:off x="0" y="6494640"/>
            <a:ext cx="9270023" cy="39282"/>
          </a:xfrm>
          <a:prstGeom prst="line">
            <a:avLst/>
          </a:prstGeom>
          <a:ln/>
        </p:spPr>
        <p:style>
          <a:lnRef idx="2">
            <a:schemeClr val="accent2"/>
          </a:lnRef>
          <a:fillRef idx="0">
            <a:schemeClr val="accent2"/>
          </a:fillRef>
          <a:effectRef idx="1">
            <a:schemeClr val="accent2"/>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9000B-B3CC-DF48-91F9-5780C5CF5B4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983375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9000B-B3CC-DF48-91F9-5780C5CF5B4F}"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C461-B12D-294D-862A-1394D38A96F6}" type="slidenum">
              <a:rPr lang="en-US" smtClean="0"/>
              <a:t>‹#›</a:t>
            </a:fld>
            <a:endParaRPr lang="en-US"/>
          </a:p>
        </p:txBody>
      </p:sp>
    </p:spTree>
    <p:extLst>
      <p:ext uri="{BB962C8B-B14F-4D97-AF65-F5344CB8AC3E}">
        <p14:creationId xmlns:p14="http://schemas.microsoft.com/office/powerpoint/2010/main" val="259082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209036"/>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dirty="0" smtClean="0"/>
              <a:t>Drag picture to placeholder or click icon to add</a:t>
            </a:r>
            <a:endParaRPr dirty="0"/>
          </a:p>
        </p:txBody>
      </p:sp>
      <p:sp>
        <p:nvSpPr>
          <p:cNvPr id="3" name="Subtitle 2"/>
          <p:cNvSpPr>
            <a:spLocks noGrp="1"/>
          </p:cNvSpPr>
          <p:nvPr>
            <p:ph type="subTitle" idx="1"/>
          </p:nvPr>
        </p:nvSpPr>
        <p:spPr>
          <a:xfrm>
            <a:off x="472420" y="1257991"/>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618474"/>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156660"/>
            <a:ext cx="7810967" cy="1088237"/>
          </a:xfrm>
          <a:noFill/>
        </p:spPr>
        <p:txBody>
          <a:bodyPr bIns="45720" anchor="b" anchorCtr="0">
            <a:normAutofit/>
          </a:bodyPr>
          <a:lstStyle>
            <a:lvl1pPr algn="l">
              <a:lnSpc>
                <a:spcPts val="4600"/>
              </a:lnSpc>
              <a:defRPr/>
            </a:lvl1pPr>
          </a:lstStyle>
          <a:p>
            <a:r>
              <a:rPr lang="en-US" dirty="0" smtClean="0"/>
              <a:t>Click to edit Master title style</a:t>
            </a:r>
            <a:endParaRPr dirty="0"/>
          </a:p>
        </p:txBody>
      </p:sp>
      <p:sp>
        <p:nvSpPr>
          <p:cNvPr id="14"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October 1, 2015</a:t>
            </a:r>
            <a:endParaRPr lang="en-US" dirty="0"/>
          </a:p>
        </p:txBody>
      </p:sp>
      <p:cxnSp>
        <p:nvCxnSpPr>
          <p:cNvPr id="15" name="Straight Connector 14"/>
          <p:cNvCxnSpPr/>
          <p:nvPr userDrawn="1"/>
        </p:nvCxnSpPr>
        <p:spPr>
          <a:xfrm flipV="1">
            <a:off x="0" y="6481546"/>
            <a:ext cx="9270023" cy="39282"/>
          </a:xfrm>
          <a:prstGeom prst="line">
            <a:avLst/>
          </a:prstGeom>
          <a:ln/>
        </p:spPr>
        <p:style>
          <a:lnRef idx="2">
            <a:schemeClr val="accent4"/>
          </a:lnRef>
          <a:fillRef idx="0">
            <a:schemeClr val="accent4"/>
          </a:fillRef>
          <a:effectRef idx="1">
            <a:schemeClr val="accent4"/>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14"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October 1, 2015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October 1, 2015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246269"/>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368343"/>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284163" y="420878"/>
            <a:ext cx="8574087" cy="967840"/>
          </a:xfrm>
        </p:spPr>
        <p:txBody>
          <a:bodyPr/>
          <a:lstStyle>
            <a:lvl1pPr algn="ctr">
              <a:defRPr/>
            </a:lvl1pPr>
          </a:lstStyle>
          <a:p>
            <a:r>
              <a:rPr lang="en-US" dirty="0" smtClean="0"/>
              <a:t>Click to edit Master title style</a:t>
            </a:r>
            <a:endParaRPr dirty="0"/>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5"/>
          <p:cNvSpPr>
            <a:spLocks noGrp="1"/>
          </p:cNvSpPr>
          <p:nvPr>
            <p:ph type="ftr" sz="quarter" idx="11"/>
          </p:nvPr>
        </p:nvSpPr>
        <p:spPr/>
        <p:txBody>
          <a:bodyPr/>
          <a:lstStyle/>
          <a:p>
            <a:endParaRPr lang="en-US"/>
          </a:p>
        </p:txBody>
      </p:sp>
      <p:sp>
        <p:nvSpPr>
          <p:cNvPr id="13"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July 1, 2018</a:t>
            </a:r>
            <a:endParaRPr lang="en-US" dirty="0"/>
          </a:p>
        </p:txBody>
      </p:sp>
      <p:cxnSp>
        <p:nvCxnSpPr>
          <p:cNvPr id="14" name="Straight Connector 13"/>
          <p:cNvCxnSpPr/>
          <p:nvPr userDrawn="1"/>
        </p:nvCxnSpPr>
        <p:spPr>
          <a:xfrm flipV="1">
            <a:off x="0" y="6494640"/>
            <a:ext cx="9270023" cy="39282"/>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284163" y="220081"/>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userDrawn="1"/>
        </p:nvGrpSpPr>
        <p:grpSpPr>
          <a:xfrm>
            <a:off x="284163" y="1342155"/>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284163" y="394690"/>
            <a:ext cx="8574087" cy="967840"/>
          </a:xfrm>
        </p:spPr>
        <p:txBody>
          <a:bodyPr/>
          <a:lstStyle>
            <a:lvl1pPr algn="ctr">
              <a:defRPr/>
            </a:lvl1pPr>
          </a:lstStyle>
          <a:p>
            <a:r>
              <a:rPr lang="en-US" dirty="0" smtClean="0"/>
              <a:t>Click to edit Master title style</a:t>
            </a:r>
            <a:endParaRPr dirty="0"/>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Footer Placeholder 7"/>
          <p:cNvSpPr>
            <a:spLocks noGrp="1"/>
          </p:cNvSpPr>
          <p:nvPr>
            <p:ph type="ftr" sz="quarter" idx="11"/>
          </p:nvPr>
        </p:nvSpPr>
        <p:spPr/>
        <p:txBody>
          <a:bodyPr/>
          <a:lstStyle/>
          <a:p>
            <a:endParaRPr lang="en-US"/>
          </a:p>
        </p:txBody>
      </p:sp>
      <p:sp>
        <p:nvSpPr>
          <p:cNvPr id="15"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October 1, 2015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19389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31596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284163" y="368502"/>
            <a:ext cx="8574087" cy="967840"/>
          </a:xfrm>
        </p:spPr>
        <p:txBody>
          <a:bodyPr/>
          <a:lstStyle>
            <a:lvl1pPr algn="ctr">
              <a:defRPr/>
            </a:lvl1pPr>
          </a:lstStyle>
          <a:p>
            <a:r>
              <a:rPr lang="en-US" dirty="0" smtClean="0"/>
              <a:t>Click to edit Master title style</a:t>
            </a:r>
            <a:endParaRPr dirty="0"/>
          </a:p>
        </p:txBody>
      </p:sp>
      <p:cxnSp>
        <p:nvCxnSpPr>
          <p:cNvPr id="12" name="Straight Connector 11"/>
          <p:cNvCxnSpPr/>
          <p:nvPr userDrawn="1"/>
        </p:nvCxnSpPr>
        <p:spPr>
          <a:xfrm flipV="1">
            <a:off x="0" y="6520828"/>
            <a:ext cx="9270023" cy="39282"/>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Date Placeholder 3"/>
          <p:cNvSpPr txBox="1">
            <a:spLocks/>
          </p:cNvSpPr>
          <p:nvPr userDrawn="1"/>
        </p:nvSpPr>
        <p:spPr>
          <a:xfrm>
            <a:off x="6794936" y="6437032"/>
            <a:ext cx="2133600" cy="365125"/>
          </a:xfrm>
          <a:prstGeom prst="rect">
            <a:avLst/>
          </a:prstGeom>
          <a:ln>
            <a:noFill/>
          </a:ln>
        </p:spPr>
        <p:txBody>
          <a:bodyPr vert="horz" lIns="91440" tIns="45720" rIns="91440" bIns="45720" rtlCol="0" anchor="ctr"/>
          <a:lstStyle>
            <a:defPPr>
              <a:defRPr lang="en-US"/>
            </a:defPPr>
            <a:lvl1pPr marL="0" algn="r" defTabSz="914400" rtl="0" eaLnBrk="1" latinLnBrk="0" hangingPunct="1">
              <a:defRPr sz="1100" b="1"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July 1, 2018</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r>
              <a:rPr lang="en-US" dirty="0" smtClean="0"/>
              <a:t>July 1, 2018</a:t>
            </a:r>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9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90" r:id="rId19"/>
    <p:sldLayoutId id="2147483691" r:id="rId20"/>
  </p:sldLayoutIdLst>
  <p:timing>
    <p:tnLst>
      <p:par>
        <p:cTn id="1" dur="indefinite" restart="never" nodeType="tmRoot"/>
      </p:par>
    </p:tnLst>
  </p:timing>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rgbClr val="008000"/>
        </a:buClr>
        <a:buSzPct val="90000"/>
        <a:buFont typeface="Wingdings"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rgbClr val="008000"/>
        </a:buClr>
        <a:buSzPct val="90000"/>
        <a:buFont typeface="Wingdings"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rgbClr val="008000"/>
        </a:buClr>
        <a:buSzPct val="90000"/>
        <a:buFont typeface="Wingdings"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rgbClr val="008000"/>
        </a:buClr>
        <a:buSzPct val="90000"/>
        <a:buFont typeface="Wingdings"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rgbClr val="008000"/>
        </a:buClr>
        <a:buSzPct val="90000"/>
        <a:buFont typeface="Wingdings"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9000B-B3CC-DF48-91F9-5780C5CF5B4F}" type="datetimeFigureOut">
              <a:rPr lang="en-US" smtClean="0"/>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FC461-B12D-294D-862A-1394D38A96F6}" type="slidenum">
              <a:rPr lang="en-US" smtClean="0"/>
              <a:t>‹#›</a:t>
            </a:fld>
            <a:endParaRPr lang="en-US"/>
          </a:p>
        </p:txBody>
      </p:sp>
    </p:spTree>
    <p:extLst>
      <p:ext uri="{BB962C8B-B14F-4D97-AF65-F5344CB8AC3E}">
        <p14:creationId xmlns:p14="http://schemas.microsoft.com/office/powerpoint/2010/main" val="15495473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4.xml"/><Relationship Id="rId5" Type="http://schemas.openxmlformats.org/officeDocument/2006/relationships/image" Target="file://localhost/Volumes/Storage/MRoct15/MRimages/TeenGirlSlumpedOver.jpg" TargetMode="Externa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hyperlink" Target="http://www.theforensicnurse.com/wiki/Coach_(sport)"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20.xml"/><Relationship Id="rId5" Type="http://schemas.openxmlformats.org/officeDocument/2006/relationships/image" Target="file://localhost/Volumes/Storage/MRoct15/MRimages/GirlinDeepThought.jpg" TargetMode="Externa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hyperlink" Target="http://www.ct.gov/dcf/lib/dcf/policy/pdf/DCF-136.pdf" TargetMode="Externa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9.jp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tags" Target="../tags/tag28.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1.xml"/><Relationship Id="rId1" Type="http://schemas.openxmlformats.org/officeDocument/2006/relationships/tags" Target="../tags/tag29.xml"/><Relationship Id="rId4" Type="http://schemas.openxmlformats.org/officeDocument/2006/relationships/image" Target="../media/image11.jp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tags" Target="../tags/tag31.xml"/><Relationship Id="rId4" Type="http://schemas.openxmlformats.org/officeDocument/2006/relationships/image" Target="../media/image12.jp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tags" Target="../tags/tag33.xml"/><Relationship Id="rId6" Type="http://schemas.openxmlformats.org/officeDocument/2006/relationships/image" Target="file://localhost/Volumes/Storage/MRoct15/MRimages/LegalScale.jpg" TargetMode="External"/><Relationship Id="rId5" Type="http://schemas.microsoft.com/office/2007/relationships/hdphoto" Target="../media/hdphoto1.wdp"/><Relationship Id="rId4" Type="http://schemas.openxmlformats.org/officeDocument/2006/relationships/image" Target="../media/image1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36.xml"/><Relationship Id="rId4" Type="http://schemas.openxmlformats.org/officeDocument/2006/relationships/image" Target="../media/image14.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0.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3.xml"/><Relationship Id="rId1" Type="http://schemas.openxmlformats.org/officeDocument/2006/relationships/tags" Target="../tags/tag45.xml"/><Relationship Id="rId4" Type="http://schemas.openxmlformats.org/officeDocument/2006/relationships/image" Target="../media/image15.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hyperlink" Target="http://www.nichd.nih.gov/sts/about/Pages/default.aspx" TargetMode="External"/><Relationship Id="rId2" Type="http://schemas.openxmlformats.org/officeDocument/2006/relationships/slideLayout" Target="../slideLayouts/slideLayout3.xml"/><Relationship Id="rId1" Type="http://schemas.openxmlformats.org/officeDocument/2006/relationships/tags" Target="../tags/tag46.xml"/><Relationship Id="rId6" Type="http://schemas.openxmlformats.org/officeDocument/2006/relationships/hyperlink" Target="http://www.ctparenting.com/_files_/Safe%20Sleep%20Flyer%2012-%202013%20final.pdf" TargetMode="External"/><Relationship Id="rId5" Type="http://schemas.openxmlformats.org/officeDocument/2006/relationships/image" Target="file://localhost/Volumes/Storage/MRoct15/MRimages/safesleep.jpeg" TargetMode="External"/><Relationship Id="rId4" Type="http://schemas.openxmlformats.org/officeDocument/2006/relationships/image" Target="../media/image16.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4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hyperlink" Target="http://www.cga.ct.gov/2011/pub/chap952.htm#Sec53a-65.ht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Mandated Reporter Training for School Employees</a:t>
            </a:r>
            <a:endParaRPr lang="en-US" dirty="0"/>
          </a:p>
        </p:txBody>
      </p:sp>
      <p:sp>
        <p:nvSpPr>
          <p:cNvPr id="6" name="Text Placeholder 5"/>
          <p:cNvSpPr>
            <a:spLocks noGrp="1"/>
          </p:cNvSpPr>
          <p:nvPr>
            <p:ph type="body" sz="half" idx="2"/>
          </p:nvPr>
        </p:nvSpPr>
        <p:spPr/>
        <p:txBody>
          <a:bodyPr/>
          <a:lstStyle/>
          <a:p>
            <a:r>
              <a:rPr lang="en-US" dirty="0" smtClean="0"/>
              <a:t>State of Connecticut – Department of Children and Families</a:t>
            </a:r>
            <a:endParaRPr lang="en-US" dirty="0"/>
          </a:p>
        </p:txBody>
      </p:sp>
      <p:sp>
        <p:nvSpPr>
          <p:cNvPr id="5" name="TextBox 4"/>
          <p:cNvSpPr txBox="1"/>
          <p:nvPr/>
        </p:nvSpPr>
        <p:spPr>
          <a:xfrm>
            <a:off x="7289951" y="5991001"/>
            <a:ext cx="1042273" cy="307777"/>
          </a:xfrm>
          <a:prstGeom prst="rect">
            <a:avLst/>
          </a:prstGeom>
          <a:noFill/>
        </p:spPr>
        <p:txBody>
          <a:bodyPr wrap="none" rtlCol="0">
            <a:spAutoFit/>
          </a:bodyPr>
          <a:lstStyle/>
          <a:p>
            <a:r>
              <a:rPr lang="en-US" sz="1400" dirty="0" smtClean="0">
                <a:solidFill>
                  <a:schemeClr val="bg1"/>
                </a:solidFill>
              </a:rPr>
              <a:t>July 1, 2018</a:t>
            </a:r>
            <a:endParaRPr lang="en-US" sz="1400" dirty="0">
              <a:solidFill>
                <a:schemeClr val="bg1"/>
              </a:solidFill>
            </a:endParaRPr>
          </a:p>
        </p:txBody>
      </p:sp>
      <p:pic>
        <p:nvPicPr>
          <p:cNvPr id="2" name="Picture 1" descr="SchoolBoyDeskS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323" y="221438"/>
            <a:ext cx="6781951" cy="4503639"/>
          </a:xfrm>
          <a:prstGeom prst="rect">
            <a:avLst/>
          </a:prstGeom>
        </p:spPr>
      </p:pic>
      <p:sp>
        <p:nvSpPr>
          <p:cNvPr id="7" name="TextBox 6"/>
          <p:cNvSpPr txBox="1"/>
          <p:nvPr/>
        </p:nvSpPr>
        <p:spPr>
          <a:xfrm>
            <a:off x="426952" y="5988945"/>
            <a:ext cx="6250579" cy="276999"/>
          </a:xfrm>
          <a:prstGeom prst="rect">
            <a:avLst/>
          </a:prstGeom>
          <a:noFill/>
        </p:spPr>
        <p:txBody>
          <a:bodyPr wrap="none" rtlCol="0">
            <a:spAutoFit/>
          </a:bodyPr>
          <a:lstStyle/>
          <a:p>
            <a:r>
              <a:rPr lang="en-US" sz="1200" i="1" dirty="0" smtClean="0">
                <a:solidFill>
                  <a:schemeClr val="bg1"/>
                </a:solidFill>
              </a:rPr>
              <a:t>*No Children have been harmed for this production.  All photographs used are of studio models.*</a:t>
            </a:r>
            <a:endParaRPr lang="en-US" sz="1200" i="1" dirty="0">
              <a:solidFill>
                <a:schemeClr val="bg1"/>
              </a:solidFill>
            </a:endParaRPr>
          </a:p>
        </p:txBody>
      </p:sp>
    </p:spTree>
    <p:extLst>
      <p:ext uri="{BB962C8B-B14F-4D97-AF65-F5344CB8AC3E}">
        <p14:creationId xmlns:p14="http://schemas.microsoft.com/office/powerpoint/2010/main" val="1478465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1026"/>
          <p:cNvSpPr>
            <a:spLocks noGrp="1" noChangeArrowheads="1"/>
          </p:cNvSpPr>
          <p:nvPr>
            <p:ph type="title"/>
          </p:nvPr>
        </p:nvSpPr>
        <p:spPr/>
        <p:txBody>
          <a:bodyPr/>
          <a:lstStyle/>
          <a:p>
            <a:r>
              <a:rPr lang="en-US" altLang="en-US" sz="4000" b="1" dirty="0" smtClean="0"/>
              <a:t>Reasonable Cause to Suspect</a:t>
            </a:r>
          </a:p>
        </p:txBody>
      </p:sp>
      <p:sp>
        <p:nvSpPr>
          <p:cNvPr id="18436" name="Rectangle 1027"/>
          <p:cNvSpPr>
            <a:spLocks noGrp="1" noChangeArrowheads="1"/>
          </p:cNvSpPr>
          <p:nvPr>
            <p:ph idx="1"/>
          </p:nvPr>
        </p:nvSpPr>
        <p:spPr>
          <a:xfrm>
            <a:off x="4464610" y="1902805"/>
            <a:ext cx="4384084" cy="3040149"/>
          </a:xfrm>
        </p:spPr>
        <p:txBody>
          <a:bodyPr>
            <a:noAutofit/>
          </a:bodyPr>
          <a:lstStyle/>
          <a:p>
            <a:pPr>
              <a:lnSpc>
                <a:spcPct val="114000"/>
              </a:lnSpc>
              <a:spcBef>
                <a:spcPts val="1200"/>
              </a:spcBef>
              <a:buFont typeface="Wingdings" charset="2"/>
              <a:buChar char="u"/>
            </a:pPr>
            <a:r>
              <a:rPr lang="en-US" altLang="en-US" sz="2800" dirty="0" smtClean="0"/>
              <a:t>Observed</a:t>
            </a:r>
          </a:p>
          <a:p>
            <a:pPr>
              <a:lnSpc>
                <a:spcPct val="114000"/>
              </a:lnSpc>
              <a:spcBef>
                <a:spcPts val="1200"/>
              </a:spcBef>
              <a:buFont typeface="Wingdings" charset="2"/>
              <a:buChar char="u"/>
            </a:pPr>
            <a:r>
              <a:rPr lang="en-US" altLang="en-US" sz="2800" dirty="0" smtClean="0"/>
              <a:t>Allegations</a:t>
            </a:r>
          </a:p>
          <a:p>
            <a:pPr>
              <a:lnSpc>
                <a:spcPct val="114000"/>
              </a:lnSpc>
              <a:spcBef>
                <a:spcPts val="1200"/>
              </a:spcBef>
              <a:buFont typeface="Wingdings" charset="2"/>
              <a:buChar char="u"/>
            </a:pPr>
            <a:r>
              <a:rPr lang="en-US" altLang="en-US" sz="2800" dirty="0" smtClean="0"/>
              <a:t>Facts or statements by a child, victim, or third party</a:t>
            </a:r>
            <a:r>
              <a:rPr lang="en-US" altLang="en-US" sz="2800" dirty="0"/>
              <a:t/>
            </a:r>
            <a:br>
              <a:rPr lang="en-US" altLang="en-US" sz="2800" dirty="0"/>
            </a:br>
            <a:endParaRPr lang="en-US" altLang="en-US" sz="2800" dirty="0" smtClean="0"/>
          </a:p>
          <a:p>
            <a:pPr>
              <a:buFont typeface="Wingdings" charset="2"/>
              <a:buChar char="u"/>
            </a:pPr>
            <a:endParaRPr lang="en-US" altLang="en-US" sz="2800" dirty="0" smtClean="0"/>
          </a:p>
        </p:txBody>
      </p:sp>
      <p:pic>
        <p:nvPicPr>
          <p:cNvPr id="2" name="Picture 1" descr="GirlBlackEy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62203" y="2020128"/>
            <a:ext cx="3896539" cy="2581457"/>
          </a:xfrm>
          <a:prstGeom prst="rect">
            <a:avLst/>
          </a:prstGeom>
        </p:spPr>
      </p:pic>
      <p:sp>
        <p:nvSpPr>
          <p:cNvPr id="3" name="TextBox 2"/>
          <p:cNvSpPr txBox="1"/>
          <p:nvPr/>
        </p:nvSpPr>
        <p:spPr>
          <a:xfrm>
            <a:off x="1291340" y="5106804"/>
            <a:ext cx="6970179" cy="1384995"/>
          </a:xfrm>
          <a:prstGeom prst="rect">
            <a:avLst/>
          </a:prstGeom>
          <a:noFill/>
        </p:spPr>
        <p:txBody>
          <a:bodyPr wrap="square" rtlCol="0">
            <a:spAutoFit/>
          </a:bodyPr>
          <a:lstStyle/>
          <a:p>
            <a:pPr algn="ctr"/>
            <a:r>
              <a:rPr lang="en-US" altLang="en-US" sz="2800" b="1" i="1" u="sng" dirty="0">
                <a:solidFill>
                  <a:schemeClr val="accent4">
                    <a:lumMod val="50000"/>
                  </a:schemeClr>
                </a:solidFill>
              </a:rPr>
              <a:t>CERTAINTY OR PROBABLE CAUSE </a:t>
            </a:r>
          </a:p>
          <a:p>
            <a:pPr algn="ctr"/>
            <a:r>
              <a:rPr lang="en-US" altLang="en-US" sz="2800" b="1" i="1" u="sng" dirty="0">
                <a:solidFill>
                  <a:schemeClr val="accent4">
                    <a:lumMod val="50000"/>
                  </a:schemeClr>
                </a:solidFill>
              </a:rPr>
              <a:t>IS NOT REQUIRED</a:t>
            </a:r>
          </a:p>
          <a:p>
            <a:endParaRPr lang="en-US" sz="2800" dirty="0"/>
          </a:p>
        </p:txBody>
      </p:sp>
    </p:spTree>
    <p:custDataLst>
      <p:tags r:id="rId1"/>
    </p:custDataLst>
    <p:extLst>
      <p:ext uri="{BB962C8B-B14F-4D97-AF65-F5344CB8AC3E}">
        <p14:creationId xmlns:p14="http://schemas.microsoft.com/office/powerpoint/2010/main" val="2106485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sz="4000" dirty="0" smtClean="0"/>
              <a:t>Definitions: Abuse</a:t>
            </a:r>
          </a:p>
        </p:txBody>
      </p:sp>
      <p:sp>
        <p:nvSpPr>
          <p:cNvPr id="20484" name="Rectangle 3"/>
          <p:cNvSpPr>
            <a:spLocks noGrp="1" noChangeArrowheads="1"/>
          </p:cNvSpPr>
          <p:nvPr>
            <p:ph idx="1"/>
          </p:nvPr>
        </p:nvSpPr>
        <p:spPr>
          <a:xfrm>
            <a:off x="382355" y="1775092"/>
            <a:ext cx="8366655" cy="4351071"/>
          </a:xfrm>
        </p:spPr>
        <p:txBody>
          <a:bodyPr>
            <a:normAutofit/>
          </a:bodyPr>
          <a:lstStyle/>
          <a:p>
            <a:pPr marL="0" indent="0">
              <a:buNone/>
            </a:pPr>
            <a:r>
              <a:rPr lang="en-US" altLang="en-US" dirty="0" smtClean="0"/>
              <a:t>Connecticut General Statutes, </a:t>
            </a:r>
            <a:r>
              <a:rPr lang="en-US" altLang="en-US" b="1" u="sng" dirty="0" smtClean="0">
                <a:solidFill>
                  <a:schemeClr val="accent4">
                    <a:lumMod val="50000"/>
                  </a:schemeClr>
                </a:solidFill>
              </a:rPr>
              <a:t>Section 46b-120</a:t>
            </a:r>
            <a:r>
              <a:rPr lang="en-US" altLang="en-US" dirty="0" smtClean="0"/>
              <a:t>, defines an abused child as a child or youth less than 18 years of age who:</a:t>
            </a:r>
            <a:br>
              <a:rPr lang="en-US" altLang="en-US" dirty="0" smtClean="0"/>
            </a:br>
            <a:endParaRPr lang="en-US" altLang="en-US" sz="100" dirty="0" smtClean="0"/>
          </a:p>
          <a:p>
            <a:pPr marL="574675" lvl="1" indent="-287338">
              <a:lnSpc>
                <a:spcPct val="110000"/>
              </a:lnSpc>
              <a:buFont typeface="Wingdings" panose="05000000000000000000" pitchFamily="2" charset="2"/>
              <a:buChar char="q"/>
            </a:pPr>
            <a:r>
              <a:rPr lang="en-US" altLang="en-US" sz="2400" dirty="0" smtClean="0"/>
              <a:t>Has had physical injuries inflicted upon him or her other than by accidental means, or</a:t>
            </a:r>
          </a:p>
          <a:p>
            <a:pPr marL="574675" lvl="1" indent="-287338">
              <a:lnSpc>
                <a:spcPct val="110000"/>
              </a:lnSpc>
              <a:buFont typeface="Wingdings" panose="05000000000000000000" pitchFamily="2" charset="2"/>
              <a:buChar char="q"/>
            </a:pPr>
            <a:r>
              <a:rPr lang="en-US" altLang="en-US" sz="2400" dirty="0" smtClean="0"/>
              <a:t>Has injuries which are at variance with the history given of them, or</a:t>
            </a:r>
          </a:p>
          <a:p>
            <a:pPr marL="574675" lvl="1" indent="-287338">
              <a:lnSpc>
                <a:spcPct val="110000"/>
              </a:lnSpc>
              <a:buFont typeface="Wingdings" panose="05000000000000000000" pitchFamily="2" charset="2"/>
              <a:buChar char="q"/>
            </a:pPr>
            <a:r>
              <a:rPr lang="en-US" altLang="en-US" sz="2400" dirty="0" smtClean="0"/>
              <a:t>Is in a condition which is the result of maltreatment such as, but not limited to, malnutrition, sexual molestation or exploitation, deprivation of necessities, emotional maltreatment, or cruel punishment.</a:t>
            </a:r>
          </a:p>
        </p:txBody>
      </p:sp>
    </p:spTree>
    <p:custDataLst>
      <p:tags r:id="rId1"/>
    </p:custDataLst>
    <p:extLst>
      <p:ext uri="{BB962C8B-B14F-4D97-AF65-F5344CB8AC3E}">
        <p14:creationId xmlns:p14="http://schemas.microsoft.com/office/powerpoint/2010/main" val="2245469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286764" y="368672"/>
            <a:ext cx="8561938" cy="959767"/>
          </a:xfrm>
        </p:spPr>
        <p:txBody>
          <a:bodyPr>
            <a:normAutofit/>
          </a:bodyPr>
          <a:lstStyle/>
          <a:p>
            <a:r>
              <a:rPr lang="en-US" altLang="en-US" spc="-10" dirty="0" smtClean="0"/>
              <a:t>Possible Indicators of Sexual Abuse</a:t>
            </a:r>
          </a:p>
        </p:txBody>
      </p:sp>
      <p:sp>
        <p:nvSpPr>
          <p:cNvPr id="22532" name="Rectangle 3"/>
          <p:cNvSpPr>
            <a:spLocks noGrp="1" noChangeArrowheads="1"/>
          </p:cNvSpPr>
          <p:nvPr>
            <p:ph idx="1"/>
          </p:nvPr>
        </p:nvSpPr>
        <p:spPr>
          <a:xfrm>
            <a:off x="368697" y="1638548"/>
            <a:ext cx="8489554" cy="4487616"/>
          </a:xfrm>
        </p:spPr>
        <p:txBody>
          <a:bodyPr>
            <a:normAutofit lnSpcReduction="10000"/>
          </a:bodyPr>
          <a:lstStyle/>
          <a:p>
            <a:pPr marL="0" indent="0">
              <a:buNone/>
            </a:pPr>
            <a:r>
              <a:rPr lang="en-US" altLang="en-US" sz="2800" b="1" dirty="0" smtClean="0"/>
              <a:t>Physical</a:t>
            </a:r>
          </a:p>
          <a:p>
            <a:pPr lvl="1">
              <a:spcBef>
                <a:spcPts val="600"/>
              </a:spcBef>
            </a:pPr>
            <a:r>
              <a:rPr lang="en-US" altLang="en-US" sz="2400" dirty="0" smtClean="0"/>
              <a:t>Chronic gastrointestinal complaints</a:t>
            </a:r>
          </a:p>
          <a:p>
            <a:pPr lvl="1">
              <a:spcBef>
                <a:spcPts val="600"/>
              </a:spcBef>
            </a:pPr>
            <a:r>
              <a:rPr lang="en-US" altLang="en-US" sz="2400" dirty="0" smtClean="0"/>
              <a:t>Unexplained bruises, lacerations, redness, swelling,</a:t>
            </a:r>
            <a:br>
              <a:rPr lang="en-US" altLang="en-US" sz="2400" dirty="0" smtClean="0"/>
            </a:br>
            <a:r>
              <a:rPr lang="en-US" altLang="en-US" sz="2400" dirty="0" smtClean="0"/>
              <a:t>or bleeding in the genital, vaginal, or anal areas. </a:t>
            </a:r>
          </a:p>
          <a:p>
            <a:pPr lvl="1">
              <a:spcBef>
                <a:spcPts val="600"/>
              </a:spcBef>
            </a:pPr>
            <a:r>
              <a:rPr lang="en-US" altLang="en-US" sz="2400" dirty="0" smtClean="0"/>
              <a:t>Complaints of genital or rectal pain </a:t>
            </a:r>
          </a:p>
          <a:p>
            <a:pPr lvl="1">
              <a:spcBef>
                <a:spcPts val="600"/>
              </a:spcBef>
            </a:pPr>
            <a:r>
              <a:rPr lang="en-US" altLang="en-US" sz="2400" dirty="0" smtClean="0"/>
              <a:t>Sexually transmitted disease </a:t>
            </a:r>
          </a:p>
          <a:p>
            <a:pPr marL="1371600" lvl="2" indent="-404813">
              <a:spcBef>
                <a:spcPts val="600"/>
              </a:spcBef>
            </a:pPr>
            <a:r>
              <a:rPr lang="en-US" altLang="en-US" sz="2400" dirty="0" smtClean="0"/>
              <a:t>Child Under 13 with Venereal Disease</a:t>
            </a:r>
            <a:br>
              <a:rPr lang="en-US" altLang="en-US" sz="2400" dirty="0" smtClean="0"/>
            </a:br>
            <a:r>
              <a:rPr lang="en-US" altLang="en-US" sz="2400" dirty="0" smtClean="0"/>
              <a:t>    </a:t>
            </a:r>
            <a:r>
              <a:rPr lang="en-US" altLang="en-US" sz="2000" dirty="0" smtClean="0"/>
              <a:t>a physician or facility must report to </a:t>
            </a:r>
            <a:r>
              <a:rPr lang="en-US" altLang="en-US" sz="2000" dirty="0" err="1" smtClean="0"/>
              <a:t>Careline</a:t>
            </a:r>
            <a:r>
              <a:rPr lang="en-US" altLang="en-US" sz="2000" dirty="0" smtClean="0"/>
              <a:t> upon the   </a:t>
            </a:r>
            <a:br>
              <a:rPr lang="en-US" altLang="en-US" sz="2000" dirty="0" smtClean="0"/>
            </a:br>
            <a:r>
              <a:rPr lang="en-US" altLang="en-US" sz="2000" dirty="0" smtClean="0"/>
              <a:t>     consultation, examination or treatment for venereal </a:t>
            </a:r>
            <a:br>
              <a:rPr lang="en-US" altLang="en-US" sz="2000" dirty="0" smtClean="0"/>
            </a:br>
            <a:r>
              <a:rPr lang="en-US" altLang="en-US" sz="2000" dirty="0" smtClean="0"/>
              <a:t>    disease of any child not more than twelve (12) years old</a:t>
            </a:r>
          </a:p>
          <a:p>
            <a:pPr lvl="1">
              <a:spcBef>
                <a:spcPts val="600"/>
              </a:spcBef>
            </a:pPr>
            <a:r>
              <a:rPr lang="en-US" altLang="en-US" sz="2400" dirty="0" smtClean="0"/>
              <a:t>Pregnancy </a:t>
            </a:r>
          </a:p>
          <a:p>
            <a:pPr lvl="1"/>
            <a:endParaRPr lang="en-US" altLang="en-US" dirty="0" smtClean="0"/>
          </a:p>
          <a:p>
            <a:pPr lvl="1"/>
            <a:endParaRPr lang="en-US" altLang="en-US" dirty="0" smtClean="0"/>
          </a:p>
          <a:p>
            <a:pPr lvl="1"/>
            <a:endParaRPr lang="en-US" altLang="en-US" dirty="0" smtClean="0"/>
          </a:p>
        </p:txBody>
      </p:sp>
    </p:spTree>
    <p:custDataLst>
      <p:tags r:id="rId1"/>
    </p:custDataLst>
    <p:extLst>
      <p:ext uri="{BB962C8B-B14F-4D97-AF65-F5344CB8AC3E}">
        <p14:creationId xmlns:p14="http://schemas.microsoft.com/office/powerpoint/2010/main" val="4182713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84063" y="382328"/>
            <a:ext cx="8550983" cy="938181"/>
          </a:xfrm>
          <a:prstGeom prst="rect">
            <a:avLst/>
          </a:prstGeom>
          <a:solidFill>
            <a:schemeClr val="accent6"/>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panose="020B0604020202020204" pitchFamily="34" charset="0"/>
              </a:defRPr>
            </a:lvl2pPr>
            <a:lvl3pPr algn="l" rtl="0" eaLnBrk="0" fontAlgn="base" hangingPunct="0">
              <a:spcBef>
                <a:spcPct val="0"/>
              </a:spcBef>
              <a:spcAft>
                <a:spcPct val="0"/>
              </a:spcAft>
              <a:defRPr sz="3900">
                <a:solidFill>
                  <a:schemeClr val="tx2"/>
                </a:solidFill>
                <a:latin typeface="Arial" panose="020B0604020202020204" pitchFamily="34" charset="0"/>
              </a:defRPr>
            </a:lvl3pPr>
            <a:lvl4pPr algn="l" rtl="0" eaLnBrk="0" fontAlgn="base" hangingPunct="0">
              <a:spcBef>
                <a:spcPct val="0"/>
              </a:spcBef>
              <a:spcAft>
                <a:spcPct val="0"/>
              </a:spcAft>
              <a:defRPr sz="3900">
                <a:solidFill>
                  <a:schemeClr val="tx2"/>
                </a:solidFill>
                <a:latin typeface="Arial" panose="020B0604020202020204" pitchFamily="34" charset="0"/>
              </a:defRPr>
            </a:lvl4pPr>
            <a:lvl5pPr algn="l" rtl="0" eaLnBrk="0" fontAlgn="base" hangingPunct="0">
              <a:spcBef>
                <a:spcPct val="0"/>
              </a:spcBef>
              <a:spcAft>
                <a:spcPct val="0"/>
              </a:spcAft>
              <a:defRPr sz="3900">
                <a:solidFill>
                  <a:schemeClr val="tx2"/>
                </a:solidFill>
                <a:latin typeface="Arial" panose="020B0604020202020204" pitchFamily="34" charset="0"/>
              </a:defRPr>
            </a:lvl5pPr>
            <a:lvl6pPr marL="457200" algn="l" rtl="0" fontAlgn="base">
              <a:spcBef>
                <a:spcPct val="0"/>
              </a:spcBef>
              <a:spcAft>
                <a:spcPct val="0"/>
              </a:spcAft>
              <a:defRPr sz="3900">
                <a:solidFill>
                  <a:schemeClr val="tx2"/>
                </a:solidFill>
                <a:latin typeface="Arial" panose="020B0604020202020204" pitchFamily="34" charset="0"/>
              </a:defRPr>
            </a:lvl6pPr>
            <a:lvl7pPr marL="914400" algn="l" rtl="0" fontAlgn="base">
              <a:spcBef>
                <a:spcPct val="0"/>
              </a:spcBef>
              <a:spcAft>
                <a:spcPct val="0"/>
              </a:spcAft>
              <a:defRPr sz="3900">
                <a:solidFill>
                  <a:schemeClr val="tx2"/>
                </a:solidFill>
                <a:latin typeface="Arial" panose="020B0604020202020204" pitchFamily="34" charset="0"/>
              </a:defRPr>
            </a:lvl7pPr>
            <a:lvl8pPr marL="1371600" algn="l" rtl="0" fontAlgn="base">
              <a:spcBef>
                <a:spcPct val="0"/>
              </a:spcBef>
              <a:spcAft>
                <a:spcPct val="0"/>
              </a:spcAft>
              <a:defRPr sz="3900">
                <a:solidFill>
                  <a:schemeClr val="tx2"/>
                </a:solidFill>
                <a:latin typeface="Arial" panose="020B0604020202020204" pitchFamily="34" charset="0"/>
              </a:defRPr>
            </a:lvl8pPr>
            <a:lvl9pPr marL="1828800" algn="l" rtl="0" fontAlgn="base">
              <a:spcBef>
                <a:spcPct val="0"/>
              </a:spcBef>
              <a:spcAft>
                <a:spcPct val="0"/>
              </a:spcAft>
              <a:defRPr sz="3900">
                <a:solidFill>
                  <a:schemeClr val="tx2"/>
                </a:solidFill>
                <a:latin typeface="Arial" panose="020B0604020202020204" pitchFamily="34" charset="0"/>
              </a:defRPr>
            </a:lvl9pPr>
          </a:lstStyle>
          <a:p>
            <a:r>
              <a:rPr lang="en-US" altLang="en-US" sz="4000" b="1" spc="-10" dirty="0" smtClean="0">
                <a:solidFill>
                  <a:schemeClr val="bg1"/>
                </a:solidFill>
                <a:latin typeface="Calibri Light" panose="020F0302020204030204" pitchFamily="34" charset="0"/>
              </a:rPr>
              <a:t>Possible Indicators of Sexual Abuse</a:t>
            </a:r>
          </a:p>
        </p:txBody>
      </p:sp>
      <p:sp>
        <p:nvSpPr>
          <p:cNvPr id="10" name="Rectangle 3"/>
          <p:cNvSpPr>
            <a:spLocks noGrp="1" noChangeArrowheads="1"/>
          </p:cNvSpPr>
          <p:nvPr>
            <p:ph idx="1"/>
          </p:nvPr>
        </p:nvSpPr>
        <p:spPr>
          <a:xfrm>
            <a:off x="3218591" y="1962773"/>
            <a:ext cx="5734012" cy="4906726"/>
          </a:xfrm>
        </p:spPr>
        <p:txBody>
          <a:bodyPr>
            <a:normAutofit fontScale="70000" lnSpcReduction="20000"/>
          </a:bodyPr>
          <a:lstStyle/>
          <a:p>
            <a:pPr lvl="1">
              <a:lnSpc>
                <a:spcPct val="120000"/>
              </a:lnSpc>
              <a:spcBef>
                <a:spcPts val="200"/>
              </a:spcBef>
              <a:buFont typeface="Wingdings" charset="2"/>
              <a:buChar char="q"/>
            </a:pPr>
            <a:r>
              <a:rPr lang="en-US" altLang="en-US" sz="2800" dirty="0" smtClean="0">
                <a:solidFill>
                  <a:schemeClr val="tx1">
                    <a:lumMod val="65000"/>
                    <a:lumOff val="35000"/>
                  </a:schemeClr>
                </a:solidFill>
              </a:rPr>
              <a:t>Fire setting</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Cruelty to animals</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Sexually aggressive, manipulative of children</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Truancy </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Engages in self-destructive behaviors</a:t>
            </a:r>
          </a:p>
          <a:p>
            <a:pPr lvl="2">
              <a:lnSpc>
                <a:spcPct val="120000"/>
              </a:lnSpc>
              <a:spcBef>
                <a:spcPts val="200"/>
              </a:spcBef>
            </a:pPr>
            <a:r>
              <a:rPr lang="en-US" altLang="en-US" sz="2600" dirty="0" smtClean="0">
                <a:solidFill>
                  <a:schemeClr val="accent6"/>
                </a:solidFill>
              </a:rPr>
              <a:t>Substance abuse</a:t>
            </a:r>
          </a:p>
          <a:p>
            <a:pPr lvl="2">
              <a:lnSpc>
                <a:spcPct val="120000"/>
              </a:lnSpc>
              <a:spcBef>
                <a:spcPts val="200"/>
              </a:spcBef>
            </a:pPr>
            <a:r>
              <a:rPr lang="en-US" altLang="en-US" sz="2600" dirty="0" smtClean="0">
                <a:solidFill>
                  <a:schemeClr val="accent6"/>
                </a:solidFill>
              </a:rPr>
              <a:t>Suicide attempts</a:t>
            </a:r>
          </a:p>
          <a:p>
            <a:pPr lvl="2">
              <a:lnSpc>
                <a:spcPct val="120000"/>
              </a:lnSpc>
              <a:spcBef>
                <a:spcPts val="200"/>
              </a:spcBef>
            </a:pPr>
            <a:r>
              <a:rPr lang="en-US" altLang="en-US" sz="2600" dirty="0" smtClean="0">
                <a:solidFill>
                  <a:schemeClr val="accent6"/>
                </a:solidFill>
              </a:rPr>
              <a:t>Cutting</a:t>
            </a:r>
          </a:p>
          <a:p>
            <a:pPr lvl="2">
              <a:lnSpc>
                <a:spcPct val="120000"/>
              </a:lnSpc>
              <a:spcBef>
                <a:spcPts val="200"/>
              </a:spcBef>
            </a:pPr>
            <a:r>
              <a:rPr lang="en-US" altLang="en-US" sz="2600" dirty="0" smtClean="0">
                <a:solidFill>
                  <a:schemeClr val="accent6"/>
                </a:solidFill>
              </a:rPr>
              <a:t>Prostitution</a:t>
            </a:r>
          </a:p>
          <a:p>
            <a:pPr lvl="2">
              <a:lnSpc>
                <a:spcPct val="120000"/>
              </a:lnSpc>
              <a:spcBef>
                <a:spcPts val="200"/>
              </a:spcBef>
            </a:pPr>
            <a:r>
              <a:rPr lang="en-US" altLang="en-US" sz="2600" dirty="0" smtClean="0">
                <a:solidFill>
                  <a:schemeClr val="accent6"/>
                </a:solidFill>
              </a:rPr>
              <a:t>Inability to eat or overeating</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Bedwetting or soiling</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Wears an excessive amount of clothing</a:t>
            </a:r>
          </a:p>
          <a:p>
            <a:pPr lvl="1">
              <a:lnSpc>
                <a:spcPct val="120000"/>
              </a:lnSpc>
              <a:spcBef>
                <a:spcPts val="200"/>
              </a:spcBef>
              <a:buFont typeface="Wingdings" charset="2"/>
              <a:buChar char="q"/>
            </a:pPr>
            <a:r>
              <a:rPr lang="en-US" altLang="en-US" sz="2800" dirty="0" smtClean="0">
                <a:solidFill>
                  <a:schemeClr val="tx1">
                    <a:lumMod val="65000"/>
                    <a:lumOff val="35000"/>
                  </a:schemeClr>
                </a:solidFill>
              </a:rPr>
              <a:t>Promiscuity or avoidance of sexuality</a:t>
            </a:r>
          </a:p>
        </p:txBody>
      </p:sp>
      <p:sp>
        <p:nvSpPr>
          <p:cNvPr id="11" name="TextBox 10"/>
          <p:cNvSpPr txBox="1"/>
          <p:nvPr/>
        </p:nvSpPr>
        <p:spPr>
          <a:xfrm>
            <a:off x="377059" y="1537435"/>
            <a:ext cx="3771714" cy="954107"/>
          </a:xfrm>
          <a:prstGeom prst="rect">
            <a:avLst/>
          </a:prstGeom>
          <a:noFill/>
        </p:spPr>
        <p:txBody>
          <a:bodyPr wrap="square" rtlCol="0">
            <a:spAutoFit/>
          </a:bodyPr>
          <a:lstStyle/>
          <a:p>
            <a:r>
              <a:rPr lang="en-US" altLang="en-US" sz="2800" b="1" dirty="0"/>
              <a:t>Emotional/Behavioral</a:t>
            </a:r>
          </a:p>
          <a:p>
            <a:endParaRPr lang="en-US" sz="2800" dirty="0"/>
          </a:p>
        </p:txBody>
      </p:sp>
      <p:pic>
        <p:nvPicPr>
          <p:cNvPr id="12" name="TeenGirlSlumpedOver.jpg" descr="/Volumes/Storage/MRoct15/MRimages/TeenGirlSlumpedOver.jpg"/>
          <p:cNvPicPr>
            <a:picLocks noChangeAspect="1"/>
          </p:cNvPicPr>
          <p:nvPr/>
        </p:nvPicPr>
        <p:blipFill>
          <a:blip r:embed="rId4" r:link="rId5" cstate="email">
            <a:extLst>
              <a:ext uri="{28A0092B-C50C-407E-A947-70E740481C1C}">
                <a14:useLocalDpi xmlns:a14="http://schemas.microsoft.com/office/drawing/2010/main" val="0"/>
              </a:ext>
            </a:extLst>
          </a:blip>
          <a:stretch>
            <a:fillRect/>
          </a:stretch>
        </p:blipFill>
        <p:spPr>
          <a:xfrm>
            <a:off x="759138" y="2094210"/>
            <a:ext cx="2640289" cy="3960432"/>
          </a:xfrm>
          <a:prstGeom prst="rect">
            <a:avLst/>
          </a:prstGeom>
        </p:spPr>
      </p:pic>
    </p:spTree>
    <p:custDataLst>
      <p:tags r:id="rId1"/>
    </p:custDataLst>
    <p:extLst>
      <p:ext uri="{BB962C8B-B14F-4D97-AF65-F5344CB8AC3E}">
        <p14:creationId xmlns:p14="http://schemas.microsoft.com/office/powerpoint/2010/main" val="2243325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302120" y="395982"/>
            <a:ext cx="8532926" cy="938188"/>
          </a:xfrm>
        </p:spPr>
        <p:txBody>
          <a:bodyPr>
            <a:normAutofit/>
          </a:bodyPr>
          <a:lstStyle/>
          <a:p>
            <a:r>
              <a:rPr lang="en-US" altLang="en-US" b="1" dirty="0" smtClean="0"/>
              <a:t>Age of Consent for Sexual Activity</a:t>
            </a:r>
          </a:p>
        </p:txBody>
      </p:sp>
      <p:sp>
        <p:nvSpPr>
          <p:cNvPr id="26628" name="Rectangle 3"/>
          <p:cNvSpPr>
            <a:spLocks noGrp="1" noChangeArrowheads="1"/>
          </p:cNvSpPr>
          <p:nvPr>
            <p:ph idx="1"/>
          </p:nvPr>
        </p:nvSpPr>
        <p:spPr>
          <a:xfrm>
            <a:off x="314075" y="1761438"/>
            <a:ext cx="8544176" cy="4364725"/>
          </a:xfrm>
        </p:spPr>
        <p:txBody>
          <a:bodyPr>
            <a:normAutofit fontScale="92500" lnSpcReduction="10000"/>
          </a:bodyPr>
          <a:lstStyle/>
          <a:p>
            <a:pPr marL="0" indent="0">
              <a:buNone/>
            </a:pPr>
            <a:r>
              <a:rPr lang="en-US" altLang="en-US" dirty="0" smtClean="0"/>
              <a:t>The </a:t>
            </a:r>
            <a:r>
              <a:rPr lang="en-US" altLang="en-US" b="1" i="1" dirty="0" smtClean="0">
                <a:solidFill>
                  <a:schemeClr val="accent2">
                    <a:lumMod val="75000"/>
                  </a:schemeClr>
                </a:solidFill>
              </a:rPr>
              <a:t>general</a:t>
            </a:r>
            <a:r>
              <a:rPr lang="en-US" altLang="en-US" sz="1600" b="1" dirty="0" smtClean="0">
                <a:solidFill>
                  <a:schemeClr val="accent2">
                    <a:lumMod val="75000"/>
                  </a:schemeClr>
                </a:solidFill>
              </a:rPr>
              <a:t> </a:t>
            </a:r>
            <a:r>
              <a:rPr lang="en-US" altLang="en-US" dirty="0" smtClean="0"/>
              <a:t>age of consent in Connecticut is 16.  This applies in most normal relationships.  However, if any of the following apply, then the age of consent becomes 18:</a:t>
            </a:r>
          </a:p>
          <a:p>
            <a:endParaRPr lang="en-US" altLang="en-US" sz="700" dirty="0" smtClean="0"/>
          </a:p>
          <a:p>
            <a:pPr lvl="1">
              <a:spcBef>
                <a:spcPts val="1200"/>
              </a:spcBef>
            </a:pPr>
            <a:r>
              <a:rPr lang="en-US" altLang="en-US" dirty="0" smtClean="0"/>
              <a:t>Where one person is a guardian, or responsible for the general supervision, of the other. See C.G.S. § 53a-71(a)(4). </a:t>
            </a:r>
          </a:p>
          <a:p>
            <a:pPr lvl="1">
              <a:spcBef>
                <a:spcPts val="1200"/>
              </a:spcBef>
            </a:pPr>
            <a:r>
              <a:rPr lang="en-US" altLang="en-US" dirty="0" smtClean="0"/>
              <a:t>Where one person is an </a:t>
            </a:r>
            <a:r>
              <a:rPr lang="en-US" altLang="en-US" dirty="0" smtClean="0">
                <a:hlinkClick r:id="rId4" tooltip="Coach (sport)"/>
              </a:rPr>
              <a:t>athletic coach</a:t>
            </a:r>
            <a:r>
              <a:rPr lang="en-US" altLang="en-US" dirty="0" smtClean="0"/>
              <a:t> or an intensive, ongoing instructor (e.g. piano teacher) outside of a school setting, and the other is being coached or instructed. See C.G.S. § 53a-71(9)(B). </a:t>
            </a:r>
          </a:p>
          <a:p>
            <a:pPr lvl="1">
              <a:spcBef>
                <a:spcPts val="1200"/>
              </a:spcBef>
            </a:pPr>
            <a:r>
              <a:rPr lang="en-US" altLang="en-US" dirty="0" smtClean="0"/>
              <a:t>Where one person's professional, legal, occupational or volunteer status gives him/her a role of supervision, power, or authority, over the other's participation in a program or activity, and the older person is at least 20-years-old. See C.G.S. § 53a-71(a)(4).</a:t>
            </a:r>
          </a:p>
          <a:p>
            <a:endParaRPr lang="en-US" altLang="en-US" dirty="0" smtClean="0"/>
          </a:p>
        </p:txBody>
      </p:sp>
    </p:spTree>
    <p:custDataLst>
      <p:tags r:id="rId1"/>
    </p:custDataLst>
    <p:extLst>
      <p:ext uri="{BB962C8B-B14F-4D97-AF65-F5344CB8AC3E}">
        <p14:creationId xmlns:p14="http://schemas.microsoft.com/office/powerpoint/2010/main" val="320050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a:bodyPr>
          <a:lstStyle/>
          <a:p>
            <a:r>
              <a:rPr lang="en-US" altLang="en-US" b="1" dirty="0" smtClean="0"/>
              <a:t>Age of Consent for Sexual Activity</a:t>
            </a:r>
            <a:endParaRPr lang="en-US" altLang="en-US" dirty="0" smtClean="0"/>
          </a:p>
        </p:txBody>
      </p:sp>
      <p:sp>
        <p:nvSpPr>
          <p:cNvPr id="28676" name="Rectangle 3"/>
          <p:cNvSpPr>
            <a:spLocks noGrp="1" noChangeArrowheads="1"/>
          </p:cNvSpPr>
          <p:nvPr>
            <p:ph idx="1"/>
          </p:nvPr>
        </p:nvSpPr>
        <p:spPr>
          <a:xfrm>
            <a:off x="521940" y="1600200"/>
            <a:ext cx="8077200" cy="4724400"/>
          </a:xfrm>
        </p:spPr>
        <p:txBody>
          <a:bodyPr>
            <a:normAutofit/>
          </a:bodyPr>
          <a:lstStyle/>
          <a:p>
            <a:pPr marL="0" indent="0">
              <a:buNone/>
            </a:pPr>
            <a:r>
              <a:rPr lang="en-US" altLang="en-US" dirty="0" smtClean="0"/>
              <a:t>Age of consent is </a:t>
            </a:r>
            <a:r>
              <a:rPr lang="en-US" altLang="en-US" i="1" dirty="0" smtClean="0"/>
              <a:t>irrelevant </a:t>
            </a:r>
            <a:r>
              <a:rPr lang="en-US" altLang="en-US" dirty="0" smtClean="0"/>
              <a:t>in the following; as even consensual adult sexual activity is </a:t>
            </a:r>
            <a:r>
              <a:rPr lang="en-US" altLang="en-US" i="1" dirty="0" smtClean="0"/>
              <a:t>criminalized</a:t>
            </a:r>
            <a:r>
              <a:rPr lang="en-US" altLang="en-US" dirty="0" smtClean="0"/>
              <a:t> in these relationships:</a:t>
            </a:r>
            <a:br>
              <a:rPr lang="en-US" altLang="en-US" dirty="0" smtClean="0"/>
            </a:br>
            <a:endParaRPr lang="en-US" altLang="en-US" dirty="0" smtClean="0"/>
          </a:p>
          <a:p>
            <a:pPr lvl="1"/>
            <a:r>
              <a:rPr lang="en-US" altLang="en-US" dirty="0" smtClean="0"/>
              <a:t>Where one person is a school employee (of the board of education, by extension excluding post-secondary schools)</a:t>
            </a:r>
            <a:br>
              <a:rPr lang="en-US" altLang="en-US" dirty="0" smtClean="0"/>
            </a:br>
            <a:r>
              <a:rPr lang="en-US" altLang="en-US" dirty="0" smtClean="0"/>
              <a:t>and the other a student. See C.G.S. § 53a-71(a)(8)</a:t>
            </a:r>
          </a:p>
          <a:p>
            <a:pPr lvl="3"/>
            <a:endParaRPr lang="en-US" altLang="en-US" dirty="0" smtClean="0"/>
          </a:p>
          <a:p>
            <a:pPr lvl="1"/>
            <a:r>
              <a:rPr lang="en-US" altLang="en-US" dirty="0" smtClean="0"/>
              <a:t>Where one person is an athletic coach or an intensive, ongoing instructor (e.g. piano teacher) in a secondary (high school) setting and the other a student. See C.G.S. § 53a-71(9)(A)</a:t>
            </a:r>
          </a:p>
          <a:p>
            <a:endParaRPr lang="en-US" altLang="en-US" dirty="0" smtClean="0"/>
          </a:p>
          <a:p>
            <a:endParaRPr lang="en-US" altLang="en-US" dirty="0" smtClean="0"/>
          </a:p>
          <a:p>
            <a:endParaRPr lang="en-US" altLang="en-US" dirty="0" smtClean="0"/>
          </a:p>
        </p:txBody>
      </p:sp>
    </p:spTree>
    <p:custDataLst>
      <p:tags r:id="rId1"/>
    </p:custDataLst>
    <p:extLst>
      <p:ext uri="{BB962C8B-B14F-4D97-AF65-F5344CB8AC3E}">
        <p14:creationId xmlns:p14="http://schemas.microsoft.com/office/powerpoint/2010/main" val="3969846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rtlCol="0" anchor="b">
            <a:normAutofit/>
          </a:bodyPr>
          <a:lstStyle/>
          <a:p>
            <a:pPr algn="ctr" eaLnBrk="1" fontAlgn="auto" hangingPunct="1">
              <a:spcAft>
                <a:spcPts val="0"/>
              </a:spcAft>
              <a:defRPr/>
            </a:pPr>
            <a:r>
              <a:rPr lang="en-US" sz="3600" dirty="0" smtClean="0">
                <a:effectLst>
                  <a:outerShdw blurRad="38100" dist="38100" dir="2700000" algn="tl">
                    <a:srgbClr val="C0C0C0"/>
                  </a:outerShdw>
                </a:effectLst>
                <a:latin typeface="Calibri" pitchFamily="34" charset="0"/>
              </a:rPr>
              <a:t>HUMAN TRAFFICKING</a:t>
            </a:r>
          </a:p>
        </p:txBody>
      </p:sp>
      <p:pic>
        <p:nvPicPr>
          <p:cNvPr id="5" name="Picture Placeholder 4"/>
          <p:cNvPicPr>
            <a:picLocks noChangeAspect="1"/>
          </p:cNvPicPr>
          <p:nvPr/>
        </p:nvPicPr>
        <p:blipFill>
          <a:blip r:embed="rId3" cstate="email">
            <a:extLst>
              <a:ext uri="{28A0092B-C50C-407E-A947-70E740481C1C}">
                <a14:useLocalDpi xmlns:a14="http://schemas.microsoft.com/office/drawing/2010/main" val="0"/>
              </a:ext>
            </a:extLst>
          </a:blip>
          <a:srcRect t="9512" b="9512"/>
          <a:stretch>
            <a:fillRect/>
          </a:stretch>
        </p:blipFill>
        <p:spPr>
          <a:xfrm>
            <a:off x="462930" y="1905000"/>
            <a:ext cx="3810000" cy="2216904"/>
          </a:xfrm>
          <a:prstGeom prst="rect">
            <a:avLst/>
          </a:prstGeom>
        </p:spPr>
      </p:pic>
      <p:sp>
        <p:nvSpPr>
          <p:cNvPr id="6" name="TextBox 5"/>
          <p:cNvSpPr txBox="1"/>
          <p:nvPr/>
        </p:nvSpPr>
        <p:spPr>
          <a:xfrm>
            <a:off x="4624658" y="1827349"/>
            <a:ext cx="4196725" cy="4247317"/>
          </a:xfrm>
          <a:prstGeom prst="rect">
            <a:avLst/>
          </a:prstGeom>
          <a:noFill/>
        </p:spPr>
        <p:txBody>
          <a:bodyPr wrap="square" rtlCol="0">
            <a:spAutoFit/>
          </a:bodyPr>
          <a:lstStyle/>
          <a:p>
            <a:r>
              <a:rPr lang="en-US" b="1" dirty="0"/>
              <a:t>Commercial Sexual Exploitation of Children (CSEC).</a:t>
            </a:r>
            <a:r>
              <a:rPr lang="en-US" dirty="0"/>
              <a:t>  Sexual abuse of a child (under the age of 18) by another person in return for payment in money or in kind, paid to the child or to one or more third parties. CSEC includes child pornography, trafficking in children for sexual purposes, child sex tourism and child marriage when payment is exchanged. </a:t>
            </a:r>
          </a:p>
          <a:p>
            <a:endParaRPr lang="en-US" b="1" dirty="0"/>
          </a:p>
          <a:p>
            <a:r>
              <a:rPr lang="en-US" b="1" dirty="0" smtClean="0"/>
              <a:t>Domestic </a:t>
            </a:r>
            <a:r>
              <a:rPr lang="en-US" b="1" dirty="0"/>
              <a:t>Minor Sex Trafficking (DMST).</a:t>
            </a:r>
            <a:r>
              <a:rPr lang="en-US" dirty="0"/>
              <a:t>  Sexual abuse of a child (under the age of 18) by another person in return for payment in money or in kind, paid to one or more third parties. </a:t>
            </a:r>
          </a:p>
        </p:txBody>
      </p:sp>
      <p:sp>
        <p:nvSpPr>
          <p:cNvPr id="8" name="TextBox 7"/>
          <p:cNvSpPr txBox="1"/>
          <p:nvPr/>
        </p:nvSpPr>
        <p:spPr>
          <a:xfrm>
            <a:off x="462930" y="4572000"/>
            <a:ext cx="3810000" cy="1200329"/>
          </a:xfrm>
          <a:prstGeom prst="rect">
            <a:avLst/>
          </a:prstGeom>
          <a:solidFill>
            <a:srgbClr val="DD7E0E"/>
          </a:solidFill>
        </p:spPr>
        <p:txBody>
          <a:bodyPr wrap="square" rtlCol="0">
            <a:spAutoFit/>
          </a:bodyPr>
          <a:lstStyle/>
          <a:p>
            <a:pPr algn="ctr"/>
            <a:r>
              <a:rPr lang="en-US" b="1" i="1" dirty="0" smtClean="0"/>
              <a:t>Visit DCF website for additional resources, information, and access to training:</a:t>
            </a:r>
          </a:p>
          <a:p>
            <a:pPr algn="ctr"/>
            <a:r>
              <a:rPr lang="en-US" b="1" i="1" u="sng" dirty="0" smtClean="0"/>
              <a:t>www.ct.gov/dcf</a:t>
            </a:r>
          </a:p>
        </p:txBody>
      </p:sp>
    </p:spTree>
    <p:extLst>
      <p:ext uri="{BB962C8B-B14F-4D97-AF65-F5344CB8AC3E}">
        <p14:creationId xmlns:p14="http://schemas.microsoft.com/office/powerpoint/2010/main" val="1254704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altLang="en-US" sz="4000" dirty="0" smtClean="0"/>
              <a:t>Neglect</a:t>
            </a:r>
          </a:p>
        </p:txBody>
      </p:sp>
      <p:sp>
        <p:nvSpPr>
          <p:cNvPr id="30724" name="Rectangle 3"/>
          <p:cNvSpPr>
            <a:spLocks noGrp="1" noChangeArrowheads="1"/>
          </p:cNvSpPr>
          <p:nvPr>
            <p:ph idx="1"/>
          </p:nvPr>
        </p:nvSpPr>
        <p:spPr>
          <a:xfrm>
            <a:off x="340883" y="1856109"/>
            <a:ext cx="8535127" cy="4561531"/>
          </a:xfrm>
        </p:spPr>
        <p:txBody>
          <a:bodyPr/>
          <a:lstStyle/>
          <a:p>
            <a:pPr marL="341313" lvl="1" indent="-341313">
              <a:spcBef>
                <a:spcPts val="1800"/>
              </a:spcBef>
              <a:buFont typeface="Wingdings" charset="2"/>
              <a:buChar char="u"/>
            </a:pPr>
            <a:r>
              <a:rPr lang="en-US" altLang="en-US" sz="2400" dirty="0" smtClean="0"/>
              <a:t>Has been abandoned; or</a:t>
            </a:r>
          </a:p>
          <a:p>
            <a:pPr marL="341313" lvl="1" indent="-341313">
              <a:spcBef>
                <a:spcPts val="1800"/>
              </a:spcBef>
              <a:buNone/>
            </a:pPr>
            <a:endParaRPr lang="en-US" altLang="en-US" sz="2400" dirty="0" smtClean="0"/>
          </a:p>
          <a:p>
            <a:pPr marL="341313" lvl="1" indent="-341313">
              <a:spcBef>
                <a:spcPts val="1800"/>
              </a:spcBef>
              <a:buFont typeface="Wingdings" charset="2"/>
              <a:buChar char="u"/>
            </a:pPr>
            <a:r>
              <a:rPr lang="en-US" altLang="en-US" sz="2400" dirty="0" smtClean="0"/>
              <a:t>Is being denied proper care and </a:t>
            </a:r>
            <a:br>
              <a:rPr lang="en-US" altLang="en-US" sz="2400" dirty="0" smtClean="0"/>
            </a:br>
            <a:r>
              <a:rPr lang="en-US" altLang="en-US" sz="2400" dirty="0" smtClean="0"/>
              <a:t>attention, physically, educationally, </a:t>
            </a:r>
            <a:br>
              <a:rPr lang="en-US" altLang="en-US" sz="2400" dirty="0" smtClean="0"/>
            </a:br>
            <a:r>
              <a:rPr lang="en-US" altLang="en-US" sz="2400" dirty="0" smtClean="0"/>
              <a:t>emotionally, or morally; or</a:t>
            </a:r>
            <a:br>
              <a:rPr lang="en-US" altLang="en-US" sz="2400" dirty="0" smtClean="0"/>
            </a:br>
            <a:endParaRPr lang="en-US" altLang="en-US" sz="2400" dirty="0" smtClean="0"/>
          </a:p>
          <a:p>
            <a:pPr marL="341313" lvl="1" indent="-341313">
              <a:spcBef>
                <a:spcPts val="1800"/>
              </a:spcBef>
              <a:buFont typeface="Wingdings" charset="2"/>
              <a:buChar char="u"/>
            </a:pPr>
            <a:r>
              <a:rPr lang="en-US" altLang="en-US" sz="2400" dirty="0" smtClean="0"/>
              <a:t>Is being permitted to live under conditions, circumstances, or associations injurious to his well-being.</a:t>
            </a:r>
          </a:p>
        </p:txBody>
      </p:sp>
      <p:pic>
        <p:nvPicPr>
          <p:cNvPr id="2" name="Picture 1" descr="TeenBoyTunnelCrying.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11952" y="1843360"/>
            <a:ext cx="3496067" cy="2332532"/>
          </a:xfrm>
          <a:prstGeom prst="rect">
            <a:avLst/>
          </a:prstGeom>
        </p:spPr>
      </p:pic>
    </p:spTree>
    <p:custDataLst>
      <p:tags r:id="rId1"/>
    </p:custDataLst>
    <p:extLst>
      <p:ext uri="{BB962C8B-B14F-4D97-AF65-F5344CB8AC3E}">
        <p14:creationId xmlns:p14="http://schemas.microsoft.com/office/powerpoint/2010/main" val="2775867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altLang="en-US" sz="4000" dirty="0" smtClean="0"/>
              <a:t>Educational Neglect</a:t>
            </a:r>
          </a:p>
        </p:txBody>
      </p:sp>
      <p:sp>
        <p:nvSpPr>
          <p:cNvPr id="32772" name="Rectangle 3"/>
          <p:cNvSpPr>
            <a:spLocks noGrp="1" noChangeArrowheads="1"/>
          </p:cNvSpPr>
          <p:nvPr>
            <p:ph sz="half" idx="1"/>
          </p:nvPr>
        </p:nvSpPr>
        <p:spPr>
          <a:xfrm>
            <a:off x="3350216" y="2247309"/>
            <a:ext cx="5296830" cy="2182802"/>
          </a:xfrm>
        </p:spPr>
        <p:txBody>
          <a:bodyPr>
            <a:normAutofit/>
          </a:bodyPr>
          <a:lstStyle/>
          <a:p>
            <a:pPr marL="0" indent="0" algn="just">
              <a:buNone/>
            </a:pPr>
            <a:r>
              <a:rPr lang="en-US" sz="2400" b="1" dirty="0"/>
              <a:t>Educational Neglect </a:t>
            </a:r>
            <a:r>
              <a:rPr lang="en-US" sz="2400" dirty="0"/>
              <a:t>occurs when </a:t>
            </a:r>
            <a:r>
              <a:rPr lang="en-US" sz="2400" dirty="0" smtClean="0"/>
              <a:t>a child 5 years of age and older and under 18 years of age has </a:t>
            </a:r>
            <a:r>
              <a:rPr lang="en-US" sz="2400" dirty="0"/>
              <a:t>excessive </a:t>
            </a:r>
            <a:r>
              <a:rPr lang="fr-FR" sz="2400" dirty="0" err="1"/>
              <a:t>absen</a:t>
            </a:r>
            <a:r>
              <a:rPr lang="en-US" sz="2400" dirty="0"/>
              <a:t>ces from </a:t>
            </a:r>
            <a:r>
              <a:rPr lang="en-US" sz="2400" dirty="0" smtClean="0"/>
              <a:t>school </a:t>
            </a:r>
            <a:r>
              <a:rPr lang="en-US" sz="2400" i="1" dirty="0" smtClean="0"/>
              <a:t>through the intent or neglect of the parent or caregiver</a:t>
            </a:r>
            <a:r>
              <a:rPr lang="en-US" sz="2400" dirty="0" smtClean="0"/>
              <a:t>.  </a:t>
            </a:r>
            <a:endParaRPr lang="en-US" sz="2400" dirty="0"/>
          </a:p>
          <a:p>
            <a:endParaRPr lang="en-US" altLang="en-US" sz="2000" dirty="0" smtClean="0"/>
          </a:p>
        </p:txBody>
      </p:sp>
      <p:sp>
        <p:nvSpPr>
          <p:cNvPr id="5" name="Content Placeholder 4"/>
          <p:cNvSpPr>
            <a:spLocks noGrp="1"/>
          </p:cNvSpPr>
          <p:nvPr>
            <p:ph sz="half" idx="2"/>
          </p:nvPr>
        </p:nvSpPr>
        <p:spPr>
          <a:xfrm>
            <a:off x="819807" y="5064660"/>
            <a:ext cx="7827239" cy="1331163"/>
          </a:xfrm>
        </p:spPr>
        <p:txBody>
          <a:bodyPr>
            <a:normAutofit/>
          </a:bodyPr>
          <a:lstStyle/>
          <a:p>
            <a:pPr marL="0" indent="0" algn="ctr">
              <a:buNone/>
            </a:pPr>
            <a:r>
              <a:rPr lang="en-US" b="1" u="sng" dirty="0" smtClean="0">
                <a:solidFill>
                  <a:srgbClr val="C00000"/>
                </a:solidFill>
              </a:rPr>
              <a:t>NOTE</a:t>
            </a:r>
            <a:r>
              <a:rPr lang="en-US" b="1" dirty="0">
                <a:solidFill>
                  <a:srgbClr val="C00000"/>
                </a:solidFill>
              </a:rPr>
              <a:t>: </a:t>
            </a:r>
            <a:r>
              <a:rPr lang="en-US" i="1" dirty="0" smtClean="0">
                <a:solidFill>
                  <a:srgbClr val="C00000"/>
                </a:solidFill>
              </a:rPr>
              <a:t>Excessive absenteeism or school avoidance may be symptoms of other physical, emotional, or medical needs. </a:t>
            </a:r>
          </a:p>
        </p:txBody>
      </p:sp>
      <p:pic>
        <p:nvPicPr>
          <p:cNvPr id="6" name="Picture 5" descr="HispGirlHuddled.jpg"/>
          <p:cNvPicPr>
            <a:picLocks noChangeAspect="1"/>
          </p:cNvPicPr>
          <p:nvPr/>
        </p:nvPicPr>
        <p:blipFill rotWithShape="1">
          <a:blip r:embed="rId4" cstate="email">
            <a:extLst>
              <a:ext uri="{28A0092B-C50C-407E-A947-70E740481C1C}">
                <a14:useLocalDpi xmlns:a14="http://schemas.microsoft.com/office/drawing/2010/main" val="0"/>
              </a:ext>
            </a:extLst>
          </a:blip>
          <a:srcRect l="3662" r="32328"/>
          <a:stretch/>
        </p:blipFill>
        <p:spPr>
          <a:xfrm>
            <a:off x="284163" y="1775996"/>
            <a:ext cx="2790113" cy="2901386"/>
          </a:xfrm>
          <a:prstGeom prst="rect">
            <a:avLst/>
          </a:prstGeom>
        </p:spPr>
      </p:pic>
    </p:spTree>
    <p:custDataLst>
      <p:tags r:id="rId1"/>
    </p:custDataLst>
    <p:extLst>
      <p:ext uri="{BB962C8B-B14F-4D97-AF65-F5344CB8AC3E}">
        <p14:creationId xmlns:p14="http://schemas.microsoft.com/office/powerpoint/2010/main" val="4038899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4400" dirty="0"/>
              <a:t>Educational Neglect</a:t>
            </a:r>
            <a:endParaRPr lang="en-US" dirty="0"/>
          </a:p>
        </p:txBody>
      </p:sp>
      <p:sp>
        <p:nvSpPr>
          <p:cNvPr id="6" name="Content Placeholder 5"/>
          <p:cNvSpPr>
            <a:spLocks noGrp="1"/>
          </p:cNvSpPr>
          <p:nvPr>
            <p:ph idx="1"/>
          </p:nvPr>
        </p:nvSpPr>
        <p:spPr>
          <a:xfrm>
            <a:off x="284164" y="1786759"/>
            <a:ext cx="8574086" cy="641131"/>
          </a:xfrm>
        </p:spPr>
        <p:txBody>
          <a:bodyPr>
            <a:normAutofit/>
          </a:bodyPr>
          <a:lstStyle/>
          <a:p>
            <a:pPr marL="0" indent="0" algn="ctr">
              <a:buNone/>
            </a:pPr>
            <a:r>
              <a:rPr lang="en-US" sz="2800" b="1" dirty="0" smtClean="0">
                <a:solidFill>
                  <a:schemeClr val="tx1"/>
                </a:solidFill>
              </a:rPr>
              <a:t>Exceptions &amp; Special Considerations</a:t>
            </a:r>
          </a:p>
          <a:p>
            <a:endParaRPr lang="en-US" dirty="0" smtClean="0"/>
          </a:p>
          <a:p>
            <a:endParaRPr lang="en-US" dirty="0"/>
          </a:p>
        </p:txBody>
      </p:sp>
      <p:sp>
        <p:nvSpPr>
          <p:cNvPr id="8" name="TextBox 7"/>
          <p:cNvSpPr txBox="1"/>
          <p:nvPr/>
        </p:nvSpPr>
        <p:spPr>
          <a:xfrm>
            <a:off x="278608" y="2695904"/>
            <a:ext cx="2695520" cy="3477875"/>
          </a:xfrm>
          <a:prstGeom prst="rect">
            <a:avLst/>
          </a:prstGeom>
          <a:solidFill>
            <a:srgbClr val="DD7E0E"/>
          </a:solidFill>
        </p:spPr>
        <p:txBody>
          <a:bodyPr wrap="square" rtlCol="0">
            <a:spAutoFit/>
          </a:bodyPr>
          <a:lstStyle>
            <a:defPPr>
              <a:defRPr lang="en-US"/>
            </a:defPPr>
            <a:lvl1pPr algn="ctr">
              <a:defRPr b="1" i="1"/>
            </a:lvl1pPr>
          </a:lstStyle>
          <a:p>
            <a:pPr marL="285750" indent="-285750" algn="l">
              <a:buFont typeface="Arial" panose="020B0604020202020204" pitchFamily="34" charset="0"/>
              <a:buChar char="•"/>
            </a:pPr>
            <a:r>
              <a:rPr lang="en-US" sz="2000" b="0" i="0" dirty="0"/>
              <a:t>A child </a:t>
            </a:r>
            <a:r>
              <a:rPr lang="en-US" sz="2000" i="0" u="sng" dirty="0"/>
              <a:t>age 5 or 6 </a:t>
            </a:r>
            <a:r>
              <a:rPr lang="en-US" sz="2000" b="0" i="0" dirty="0"/>
              <a:t>is not required to attend </a:t>
            </a:r>
            <a:r>
              <a:rPr lang="en-US" sz="2000" b="0" i="0" dirty="0" smtClean="0"/>
              <a:t>school. Educational </a:t>
            </a:r>
            <a:r>
              <a:rPr lang="en-US" sz="2000" b="0" i="0" dirty="0"/>
              <a:t>neglect only occurs if the child is enrolled at 5 or 6 and </a:t>
            </a:r>
            <a:r>
              <a:rPr lang="en-US" sz="2000" b="0" i="0" dirty="0" smtClean="0"/>
              <a:t>does </a:t>
            </a:r>
            <a:r>
              <a:rPr lang="en-US" sz="2000" b="0" i="0" dirty="0"/>
              <a:t>not </a:t>
            </a:r>
            <a:r>
              <a:rPr lang="en-US" sz="2000" b="0" i="0" dirty="0" smtClean="0"/>
              <a:t>attend school </a:t>
            </a:r>
            <a:r>
              <a:rPr lang="en-US" sz="2000" b="0" i="0" dirty="0"/>
              <a:t>or receive home </a:t>
            </a:r>
            <a:r>
              <a:rPr lang="en-US" sz="2000" b="0" i="0" dirty="0" smtClean="0"/>
              <a:t>instruction.</a:t>
            </a:r>
          </a:p>
          <a:p>
            <a:pPr marL="285750" indent="-285750" algn="l">
              <a:buFont typeface="Arial" panose="020B0604020202020204" pitchFamily="34" charset="0"/>
              <a:buChar char="•"/>
            </a:pPr>
            <a:endParaRPr lang="en-US" sz="2000" b="0" i="0" dirty="0"/>
          </a:p>
        </p:txBody>
      </p:sp>
      <p:sp>
        <p:nvSpPr>
          <p:cNvPr id="10" name="TextBox 9"/>
          <p:cNvSpPr txBox="1"/>
          <p:nvPr/>
        </p:nvSpPr>
        <p:spPr>
          <a:xfrm>
            <a:off x="3205053" y="2695904"/>
            <a:ext cx="2732305" cy="3447098"/>
          </a:xfrm>
          <a:prstGeom prst="rect">
            <a:avLst/>
          </a:prstGeom>
          <a:solidFill>
            <a:srgbClr val="DD7E0E"/>
          </a:solidFill>
        </p:spPr>
        <p:txBody>
          <a:bodyPr wrap="square" rtlCol="0">
            <a:spAutoFit/>
          </a:bodyPr>
          <a:lstStyle>
            <a:defPPr>
              <a:defRPr lang="en-US"/>
            </a:defPPr>
            <a:lvl1pPr algn="ctr">
              <a:defRPr b="1" i="1"/>
            </a:lvl1pPr>
          </a:lstStyle>
          <a:p>
            <a:pPr marL="285750" indent="-285750" algn="l">
              <a:buFont typeface="Arial" panose="020B0604020202020204" pitchFamily="34" charset="0"/>
              <a:buChar char="•"/>
            </a:pPr>
            <a:r>
              <a:rPr lang="en-US" sz="2000" b="0" i="0" dirty="0"/>
              <a:t>For children </a:t>
            </a:r>
            <a:r>
              <a:rPr lang="en-US" sz="2000" i="0" u="sng" dirty="0"/>
              <a:t>older than 12</a:t>
            </a:r>
            <a:r>
              <a:rPr lang="en-US" sz="2000" b="0" i="0" dirty="0"/>
              <a:t>, excessive absences through the </a:t>
            </a:r>
            <a:r>
              <a:rPr lang="en-US" sz="2000" b="0" dirty="0" smtClean="0"/>
              <a:t>child’s</a:t>
            </a:r>
            <a:r>
              <a:rPr lang="en-US" sz="2000" b="0" i="0" dirty="0" smtClean="0"/>
              <a:t> intent</a:t>
            </a:r>
            <a:r>
              <a:rPr lang="en-US" sz="2000" b="0" i="0" dirty="0"/>
              <a:t>, despite the parents’ or caregivers efforts, is </a:t>
            </a:r>
            <a:r>
              <a:rPr lang="en-US" sz="2000" i="0" dirty="0"/>
              <a:t>truancy</a:t>
            </a:r>
            <a:r>
              <a:rPr lang="en-US" sz="2000" b="0" i="0" dirty="0"/>
              <a:t>. Truancy is handled through the school district</a:t>
            </a:r>
            <a:r>
              <a:rPr lang="en-US" sz="2000" b="0" i="0" dirty="0" smtClean="0"/>
              <a:t>.</a:t>
            </a:r>
          </a:p>
          <a:p>
            <a:pPr marL="285750" indent="-285750" algn="l">
              <a:buFont typeface="Arial" panose="020B0604020202020204" pitchFamily="34" charset="0"/>
              <a:buChar char="•"/>
            </a:pPr>
            <a:endParaRPr lang="en-US" sz="2000" b="0" i="0" dirty="0"/>
          </a:p>
          <a:p>
            <a:endParaRPr lang="en-US" dirty="0"/>
          </a:p>
        </p:txBody>
      </p:sp>
      <p:sp>
        <p:nvSpPr>
          <p:cNvPr id="12" name="TextBox 11"/>
          <p:cNvSpPr txBox="1"/>
          <p:nvPr/>
        </p:nvSpPr>
        <p:spPr>
          <a:xfrm>
            <a:off x="6162730" y="2695904"/>
            <a:ext cx="2695520" cy="3477875"/>
          </a:xfrm>
          <a:prstGeom prst="rect">
            <a:avLst/>
          </a:prstGeom>
          <a:solidFill>
            <a:srgbClr val="DD7E0E"/>
          </a:solidFill>
        </p:spPr>
        <p:txBody>
          <a:bodyPr wrap="square" rtlCol="0">
            <a:spAutoFit/>
          </a:bodyPr>
          <a:lstStyle>
            <a:defPPr>
              <a:defRPr lang="en-US"/>
            </a:defPPr>
            <a:lvl1pPr algn="ctr">
              <a:defRPr b="1" i="1"/>
            </a:lvl1pPr>
          </a:lstStyle>
          <a:p>
            <a:pPr marL="285750" indent="-285750" algn="l">
              <a:buFont typeface="Arial" panose="020B0604020202020204" pitchFamily="34" charset="0"/>
              <a:buChar char="•"/>
            </a:pPr>
            <a:r>
              <a:rPr lang="en-US" sz="2000" b="0" i="0" dirty="0"/>
              <a:t>A parent or person having control of a child </a:t>
            </a:r>
            <a:r>
              <a:rPr lang="en-US" sz="2000" i="0" u="sng" dirty="0"/>
              <a:t>17 years of age </a:t>
            </a:r>
            <a:r>
              <a:rPr lang="en-US" sz="2000" b="0" i="0" dirty="0"/>
              <a:t>may consent to </a:t>
            </a:r>
            <a:r>
              <a:rPr lang="en-US" sz="2000" b="0" i="0" dirty="0" smtClean="0"/>
              <a:t>the </a:t>
            </a:r>
            <a:r>
              <a:rPr lang="en-US" sz="2000" b="0" i="0" dirty="0"/>
              <a:t>child’s </a:t>
            </a:r>
            <a:r>
              <a:rPr lang="en-US" sz="2000" b="0" i="0" dirty="0" smtClean="0"/>
              <a:t>withdrawal </a:t>
            </a:r>
            <a:r>
              <a:rPr lang="en-US" sz="2000" b="0" i="0" dirty="0"/>
              <a:t>from school by personally appearing and signing a withdrawal </a:t>
            </a:r>
            <a:r>
              <a:rPr lang="en-US" sz="2000" b="0" i="0" dirty="0" smtClean="0"/>
              <a:t>form.</a:t>
            </a:r>
          </a:p>
          <a:p>
            <a:pPr algn="l"/>
            <a:r>
              <a:rPr lang="en-US" sz="2000" b="0" i="0" dirty="0" smtClean="0"/>
              <a:t> </a:t>
            </a:r>
          </a:p>
          <a:p>
            <a:pPr marL="285750" indent="-285750" algn="l">
              <a:buFont typeface="Arial" panose="020B0604020202020204" pitchFamily="34" charset="0"/>
              <a:buChar char="•"/>
            </a:pPr>
            <a:endParaRPr lang="en-US" sz="2000" b="0" i="0" dirty="0"/>
          </a:p>
        </p:txBody>
      </p:sp>
    </p:spTree>
    <p:extLst>
      <p:ext uri="{BB962C8B-B14F-4D97-AF65-F5344CB8AC3E}">
        <p14:creationId xmlns:p14="http://schemas.microsoft.com/office/powerpoint/2010/main" val="2444318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84163" y="329972"/>
            <a:ext cx="8574087" cy="967840"/>
          </a:xfrm>
          <a:solidFill>
            <a:schemeClr val="accent6"/>
          </a:solidFill>
        </p:spPr>
        <p:txBody>
          <a:bodyPr>
            <a:normAutofit fontScale="90000"/>
          </a:bodyPr>
          <a:lstStyle/>
          <a:p>
            <a:pPr algn="ctr"/>
            <a:r>
              <a:rPr lang="en-US" altLang="en-US" dirty="0" smtClean="0"/>
              <a:t/>
            </a:r>
            <a:br>
              <a:rPr lang="en-US" altLang="en-US" dirty="0" smtClean="0"/>
            </a:br>
            <a:r>
              <a:rPr lang="en-US" altLang="en-US" dirty="0" smtClean="0"/>
              <a:t/>
            </a:r>
            <a:br>
              <a:rPr lang="en-US" altLang="en-US" dirty="0" smtClean="0"/>
            </a:br>
            <a:r>
              <a:rPr lang="en-US" altLang="en-US" sz="4000" b="1" dirty="0" smtClean="0">
                <a:latin typeface="Calibri Light" panose="020F0302020204030204" pitchFamily="34" charset="0"/>
              </a:rPr>
              <a:t>Mission and Transformation </a:t>
            </a:r>
            <a:r>
              <a:rPr lang="en-US" altLang="en-US" sz="3600" b="1" dirty="0" smtClean="0">
                <a:latin typeface="Calibri Light" panose="020F0302020204030204" pitchFamily="34" charset="0"/>
              </a:rPr>
              <a:t>of the Department</a:t>
            </a:r>
            <a:br>
              <a:rPr lang="en-US" altLang="en-US" sz="3600" b="1" dirty="0" smtClean="0">
                <a:latin typeface="Calibri Light" panose="020F0302020204030204" pitchFamily="34" charset="0"/>
              </a:rPr>
            </a:br>
            <a:r>
              <a:rPr lang="en-US" altLang="en-US" b="1" dirty="0" smtClean="0"/>
              <a:t/>
            </a:r>
            <a:br>
              <a:rPr lang="en-US" altLang="en-US" b="1" dirty="0" smtClean="0"/>
            </a:br>
            <a:endParaRPr lang="en-US" altLang="en-US" b="1" dirty="0" smtClean="0"/>
          </a:p>
        </p:txBody>
      </p:sp>
      <p:sp>
        <p:nvSpPr>
          <p:cNvPr id="4" name="Rectangle 3"/>
          <p:cNvSpPr txBox="1">
            <a:spLocks noChangeArrowheads="1"/>
          </p:cNvSpPr>
          <p:nvPr/>
        </p:nvSpPr>
        <p:spPr>
          <a:xfrm>
            <a:off x="491836" y="1147390"/>
            <a:ext cx="8347364" cy="47244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indent="0" algn="ctr" eaLnBrk="0" fontAlgn="base" hangingPunct="0">
              <a:spcBef>
                <a:spcPct val="20000"/>
              </a:spcBef>
              <a:spcAft>
                <a:spcPct val="0"/>
              </a:spcAft>
              <a:buClr>
                <a:schemeClr val="accent1"/>
              </a:buClr>
              <a:buSzPct val="85000"/>
              <a:buFont typeface="Wingdings" panose="05000000000000000000" pitchFamily="2" charset="2"/>
              <a:buNone/>
              <a:defRPr sz="2400" i="1">
                <a:solidFill>
                  <a:schemeClr val="accent2"/>
                </a:solidFill>
              </a:defRPr>
            </a:lvl1pPr>
            <a:lvl2pPr marL="742950" lvl="1" indent="-285750" eaLnBrk="0" fontAlgn="base" hangingPunct="0">
              <a:spcBef>
                <a:spcPct val="20000"/>
              </a:spcBef>
              <a:spcAft>
                <a:spcPct val="0"/>
              </a:spcAft>
              <a:buClr>
                <a:schemeClr val="accent1"/>
              </a:buClr>
              <a:buSzPct val="70000"/>
              <a:buFont typeface="Wingdings" panose="05000000000000000000" pitchFamily="2" charset="2"/>
              <a:buChar char="n"/>
              <a:defRPr>
                <a:solidFill>
                  <a:schemeClr val="tx2"/>
                </a:solidFill>
              </a:defRPr>
            </a:lvl2pPr>
            <a:lvl3pPr marL="1143000" indent="-228600" eaLnBrk="0" fontAlgn="base" hangingPunct="0">
              <a:spcBef>
                <a:spcPct val="20000"/>
              </a:spcBef>
              <a:spcAft>
                <a:spcPct val="0"/>
              </a:spcAft>
              <a:buClr>
                <a:schemeClr val="accent1"/>
              </a:buClr>
              <a:buSzPct val="70000"/>
              <a:buFont typeface="Wingdings" panose="05000000000000000000" pitchFamily="2" charset="2"/>
              <a:buChar char="p"/>
              <a:defRPr sz="2200">
                <a:solidFill>
                  <a:schemeClr val="tx2"/>
                </a:solidFill>
              </a:defRPr>
            </a:lvl3pPr>
            <a:lvl4pPr marL="1600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2"/>
                </a:solidFill>
              </a:defRPr>
            </a:lvl4pPr>
            <a:lvl5pPr marL="20574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altLang="en-US" dirty="0"/>
          </a:p>
          <a:p>
            <a:endParaRPr lang="en-US" altLang="en-US" dirty="0" smtClean="0"/>
          </a:p>
          <a:p>
            <a:r>
              <a:rPr lang="en-US" altLang="en-US" dirty="0" smtClean="0"/>
              <a:t>"</a:t>
            </a:r>
            <a:r>
              <a:rPr lang="en-US" altLang="en-US" dirty="0"/>
              <a:t>Working together with families and communities </a:t>
            </a:r>
          </a:p>
          <a:p>
            <a:r>
              <a:rPr lang="en-US" altLang="en-US" dirty="0"/>
              <a:t>for children who are healthy, safe, smart and strong."</a:t>
            </a:r>
          </a:p>
          <a:p>
            <a:endParaRPr lang="en-US" altLang="en-US" dirty="0"/>
          </a:p>
          <a:p>
            <a:pPr algn="l"/>
            <a:r>
              <a:rPr lang="en-US" altLang="en-US" dirty="0">
                <a:solidFill>
                  <a:schemeClr val="tx1"/>
                </a:solidFill>
              </a:rPr>
              <a:t>Seven Cross Cutting Themes: </a:t>
            </a:r>
          </a:p>
          <a:p>
            <a:pPr lvl="1"/>
            <a:r>
              <a:rPr lang="en-US" altLang="en-US" dirty="0" smtClean="0"/>
              <a:t>Implementing </a:t>
            </a:r>
            <a:r>
              <a:rPr lang="en-US" altLang="en-US" dirty="0"/>
              <a:t>strength-based family policy, practice and programs; </a:t>
            </a:r>
          </a:p>
          <a:p>
            <a:pPr lvl="1"/>
            <a:r>
              <a:rPr lang="en-US" altLang="en-US" dirty="0" smtClean="0"/>
              <a:t>Applying </a:t>
            </a:r>
            <a:r>
              <a:rPr lang="en-US" altLang="en-US" dirty="0"/>
              <a:t>the neuroscience of early childhood and adolescent development; </a:t>
            </a:r>
          </a:p>
          <a:p>
            <a:pPr lvl="1"/>
            <a:r>
              <a:rPr lang="en-US" altLang="en-US" dirty="0" smtClean="0"/>
              <a:t>Expanding </a:t>
            </a:r>
            <a:r>
              <a:rPr lang="en-US" altLang="en-US" dirty="0"/>
              <a:t>trauma-informed practice and culture; </a:t>
            </a:r>
          </a:p>
          <a:p>
            <a:pPr lvl="1"/>
            <a:r>
              <a:rPr lang="en-US" altLang="en-US" dirty="0" smtClean="0"/>
              <a:t>Addressing </a:t>
            </a:r>
            <a:r>
              <a:rPr lang="en-US" altLang="en-US" dirty="0"/>
              <a:t>racial inequities in all areas of our practice; </a:t>
            </a:r>
          </a:p>
          <a:p>
            <a:pPr lvl="1"/>
            <a:r>
              <a:rPr lang="en-US" altLang="en-US" dirty="0" smtClean="0"/>
              <a:t>Building </a:t>
            </a:r>
            <a:r>
              <a:rPr lang="en-US" altLang="en-US" dirty="0"/>
              <a:t>new community and agency partnerships; </a:t>
            </a:r>
          </a:p>
          <a:p>
            <a:pPr lvl="1"/>
            <a:r>
              <a:rPr lang="en-US" altLang="en-US" dirty="0" smtClean="0"/>
              <a:t>Improving </a:t>
            </a:r>
            <a:r>
              <a:rPr lang="en-US" altLang="en-US" dirty="0"/>
              <a:t>leadership, management, supervision and accountability; and   </a:t>
            </a:r>
          </a:p>
          <a:p>
            <a:pPr lvl="1"/>
            <a:r>
              <a:rPr lang="en-US" altLang="en-US" dirty="0" smtClean="0"/>
              <a:t>Becoming </a:t>
            </a:r>
            <a:r>
              <a:rPr lang="en-US" altLang="en-US" dirty="0"/>
              <a:t>a learning organization. </a:t>
            </a:r>
          </a:p>
          <a:p>
            <a:endParaRPr lang="en-US" altLang="en-US" dirty="0"/>
          </a:p>
        </p:txBody>
      </p:sp>
      <p:sp>
        <p:nvSpPr>
          <p:cNvPr id="6" name="TextBox 5"/>
          <p:cNvSpPr txBox="1"/>
          <p:nvPr/>
        </p:nvSpPr>
        <p:spPr>
          <a:xfrm>
            <a:off x="955878" y="368673"/>
            <a:ext cx="184666" cy="369332"/>
          </a:xfrm>
          <a:prstGeom prst="rect">
            <a:avLst/>
          </a:prstGeom>
          <a:noFill/>
        </p:spPr>
        <p:txBody>
          <a:bodyPr wrap="none" rtlCol="0">
            <a:spAutoFit/>
          </a:bodyPr>
          <a:lstStyle/>
          <a:p>
            <a:endParaRPr lang="en-US" dirty="0"/>
          </a:p>
        </p:txBody>
      </p:sp>
    </p:spTree>
    <p:custDataLst>
      <p:tags r:id="rId1"/>
    </p:custDataLst>
    <p:extLst>
      <p:ext uri="{BB962C8B-B14F-4D97-AF65-F5344CB8AC3E}">
        <p14:creationId xmlns:p14="http://schemas.microsoft.com/office/powerpoint/2010/main" val="4171605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altLang="en-US" sz="4000" dirty="0" smtClean="0"/>
              <a:t>Medical Neglect</a:t>
            </a:r>
          </a:p>
        </p:txBody>
      </p:sp>
      <p:sp>
        <p:nvSpPr>
          <p:cNvPr id="34820" name="Rectangle 3"/>
          <p:cNvSpPr>
            <a:spLocks noGrp="1" noChangeArrowheads="1"/>
          </p:cNvSpPr>
          <p:nvPr>
            <p:ph idx="1"/>
          </p:nvPr>
        </p:nvSpPr>
        <p:spPr>
          <a:xfrm>
            <a:off x="327730" y="1572890"/>
            <a:ext cx="8435270" cy="4572000"/>
          </a:xfrm>
        </p:spPr>
        <p:txBody>
          <a:bodyPr>
            <a:normAutofit/>
          </a:bodyPr>
          <a:lstStyle/>
          <a:p>
            <a:pPr marL="450850" indent="-450850">
              <a:spcBef>
                <a:spcPts val="600"/>
              </a:spcBef>
              <a:buFont typeface="Wingdings" panose="05000000000000000000" pitchFamily="2" charset="2"/>
              <a:buChar char="q"/>
            </a:pPr>
            <a:r>
              <a:rPr lang="en-US" altLang="en-US" sz="2800" dirty="0" smtClean="0"/>
              <a:t>The refusal or failure on the part of the person responsible for the child's care to seek, obtain, and/or maintain those services for necessary medical, dental, or mental health care </a:t>
            </a:r>
          </a:p>
          <a:p>
            <a:pPr marL="450850" indent="-450850">
              <a:spcBef>
                <a:spcPts val="1200"/>
              </a:spcBef>
              <a:buFont typeface="Wingdings" panose="05000000000000000000" pitchFamily="2" charset="2"/>
              <a:buChar char="q"/>
            </a:pPr>
            <a:r>
              <a:rPr lang="en-US" altLang="en-US" sz="2800" dirty="0" smtClean="0"/>
              <a:t>Withholding medically indicated treatment from disabled infants with life-threatening conditions.</a:t>
            </a:r>
          </a:p>
          <a:p>
            <a:pPr marL="0" indent="0" algn="ctr">
              <a:buNone/>
            </a:pPr>
            <a:r>
              <a:rPr lang="en-US" altLang="en-US" sz="2800" b="1" i="1" dirty="0" smtClean="0">
                <a:solidFill>
                  <a:schemeClr val="accent4">
                    <a:lumMod val="50000"/>
                  </a:schemeClr>
                </a:solidFill>
              </a:rPr>
              <a:t>Note: </a:t>
            </a:r>
            <a:r>
              <a:rPr lang="en-US" altLang="en-US" sz="2800" i="1" dirty="0" smtClean="0">
                <a:solidFill>
                  <a:schemeClr val="accent4">
                    <a:lumMod val="50000"/>
                  </a:schemeClr>
                </a:solidFill>
              </a:rPr>
              <a:t>Failure to provide the child with immunizations </a:t>
            </a:r>
            <a:br>
              <a:rPr lang="en-US" altLang="en-US" sz="2800" i="1" dirty="0" smtClean="0">
                <a:solidFill>
                  <a:schemeClr val="accent4">
                    <a:lumMod val="50000"/>
                  </a:schemeClr>
                </a:solidFill>
              </a:rPr>
            </a:br>
            <a:r>
              <a:rPr lang="en-US" altLang="en-US" sz="2800" i="1" dirty="0" smtClean="0">
                <a:solidFill>
                  <a:schemeClr val="accent4">
                    <a:lumMod val="50000"/>
                  </a:schemeClr>
                </a:solidFill>
              </a:rPr>
              <a:t>       or routine well child care in and of itself does </a:t>
            </a:r>
            <a:br>
              <a:rPr lang="en-US" altLang="en-US" sz="2800" i="1" dirty="0" smtClean="0">
                <a:solidFill>
                  <a:schemeClr val="accent4">
                    <a:lumMod val="50000"/>
                  </a:schemeClr>
                </a:solidFill>
              </a:rPr>
            </a:br>
            <a:r>
              <a:rPr lang="en-US" altLang="en-US" sz="2800" i="1" dirty="0" smtClean="0">
                <a:solidFill>
                  <a:schemeClr val="accent4">
                    <a:lumMod val="50000"/>
                  </a:schemeClr>
                </a:solidFill>
              </a:rPr>
              <a:t>not constitute medical neglect.         </a:t>
            </a:r>
            <a:r>
              <a:rPr lang="en-US" altLang="en-US" i="1" dirty="0" smtClean="0">
                <a:solidFill>
                  <a:schemeClr val="accent4">
                    <a:lumMod val="50000"/>
                  </a:schemeClr>
                </a:solidFill>
              </a:rPr>
              <a:t>       </a:t>
            </a:r>
            <a:r>
              <a:rPr lang="en-US" altLang="en-US" i="1" dirty="0" smtClean="0">
                <a:solidFill>
                  <a:schemeClr val="bg1"/>
                </a:solidFill>
              </a:rPr>
              <a:t>.</a:t>
            </a:r>
          </a:p>
          <a:p>
            <a:endParaRPr lang="en-US" altLang="en-US" dirty="0" smtClean="0"/>
          </a:p>
        </p:txBody>
      </p:sp>
    </p:spTree>
    <p:custDataLst>
      <p:tags r:id="rId1"/>
    </p:custDataLst>
    <p:extLst>
      <p:ext uri="{BB962C8B-B14F-4D97-AF65-F5344CB8AC3E}">
        <p14:creationId xmlns:p14="http://schemas.microsoft.com/office/powerpoint/2010/main" val="3195125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286271" y="368672"/>
            <a:ext cx="8576086" cy="960117"/>
          </a:xfrm>
        </p:spPr>
        <p:txBody>
          <a:bodyPr>
            <a:normAutofit fontScale="90000"/>
          </a:bodyPr>
          <a:lstStyle/>
          <a:p>
            <a:r>
              <a:rPr lang="en-US" altLang="en-US" sz="3800" dirty="0" smtClean="0"/>
              <a:t>Child Left Alone in Motor Vehicle or </a:t>
            </a:r>
            <a:br>
              <a:rPr lang="en-US" altLang="en-US" sz="3800" dirty="0" smtClean="0"/>
            </a:br>
            <a:r>
              <a:rPr lang="en-US" altLang="en-US" sz="3800" dirty="0" smtClean="0"/>
              <a:t>Place of Public Accommodation</a:t>
            </a:r>
          </a:p>
        </p:txBody>
      </p:sp>
      <p:sp>
        <p:nvSpPr>
          <p:cNvPr id="36868" name="Rectangle 3"/>
          <p:cNvSpPr>
            <a:spLocks noGrp="1" noChangeArrowheads="1"/>
          </p:cNvSpPr>
          <p:nvPr>
            <p:ph idx="1"/>
          </p:nvPr>
        </p:nvSpPr>
        <p:spPr>
          <a:xfrm>
            <a:off x="286763" y="2703634"/>
            <a:ext cx="8516865" cy="4446653"/>
          </a:xfrm>
        </p:spPr>
        <p:txBody>
          <a:bodyPr>
            <a:normAutofit fontScale="85000" lnSpcReduction="20000"/>
          </a:bodyPr>
          <a:lstStyle/>
          <a:p>
            <a:pPr marL="0" indent="0">
              <a:buNone/>
            </a:pPr>
            <a:r>
              <a:rPr lang="en-US" altLang="en-US" sz="1400" b="1" dirty="0"/>
              <a:t/>
            </a:r>
            <a:br>
              <a:rPr lang="en-US" altLang="en-US" sz="1400" b="1" dirty="0"/>
            </a:br>
            <a:endParaRPr lang="en-US" altLang="en-US" sz="3000" b="1" dirty="0" smtClean="0"/>
          </a:p>
          <a:p>
            <a:pPr marL="0" indent="0">
              <a:spcBef>
                <a:spcPts val="1200"/>
              </a:spcBef>
              <a:buNone/>
            </a:pPr>
            <a:r>
              <a:rPr lang="en-US" altLang="en-US" sz="2800" b="1" dirty="0" smtClean="0"/>
              <a:t>Sec. 53-21a. </a:t>
            </a:r>
            <a:r>
              <a:rPr lang="en-US" altLang="en-US" sz="2800" dirty="0" smtClean="0"/>
              <a:t>Leaving child </a:t>
            </a:r>
            <a:br>
              <a:rPr lang="en-US" altLang="en-US" sz="2800" dirty="0" smtClean="0"/>
            </a:br>
            <a:r>
              <a:rPr lang="en-US" altLang="en-US" sz="2800" dirty="0" smtClean="0"/>
              <a:t>unsupervised in place</a:t>
            </a:r>
            <a:r>
              <a:rPr lang="en-US" altLang="en-US" sz="2800" dirty="0"/>
              <a:t> </a:t>
            </a:r>
            <a:r>
              <a:rPr lang="en-US" altLang="en-US" sz="2800" dirty="0" smtClean="0"/>
              <a:t>of public </a:t>
            </a:r>
            <a:br>
              <a:rPr lang="en-US" altLang="en-US" sz="2800" dirty="0" smtClean="0"/>
            </a:br>
            <a:r>
              <a:rPr lang="en-US" altLang="en-US" sz="2800" dirty="0" smtClean="0"/>
              <a:t>accommodation or motor vehicle. </a:t>
            </a:r>
          </a:p>
          <a:p>
            <a:pPr marL="0" indent="0">
              <a:spcBef>
                <a:spcPts val="1200"/>
              </a:spcBef>
              <a:buNone/>
            </a:pPr>
            <a:r>
              <a:rPr lang="en-US" altLang="en-US" sz="2800" dirty="0" smtClean="0"/>
              <a:t>(a) Any parent, guardian or person having custody or control, or providing supervision, of any child under the age of twelve years who knowingly leaves such child unsupervised in a place of public accommodation or a motor vehicle for a period of time that presents a substantial risk to the child's health or safety, shall be guilty of a class A misdemeanor.</a:t>
            </a:r>
            <a:br>
              <a:rPr lang="en-US" altLang="en-US" sz="2800" dirty="0" smtClean="0"/>
            </a:br>
            <a:r>
              <a:rPr lang="en-US" altLang="en-US" sz="2800" dirty="0" smtClean="0"/>
              <a:t/>
            </a:r>
            <a:br>
              <a:rPr lang="en-US" altLang="en-US" sz="2800" dirty="0" smtClean="0"/>
            </a:br>
            <a:endParaRPr lang="en-US" altLang="en-US" sz="2800" dirty="0" smtClean="0"/>
          </a:p>
        </p:txBody>
      </p:sp>
      <p:sp>
        <p:nvSpPr>
          <p:cNvPr id="3" name="TextBox 2"/>
          <p:cNvSpPr txBox="1"/>
          <p:nvPr/>
        </p:nvSpPr>
        <p:spPr>
          <a:xfrm>
            <a:off x="286763" y="1884329"/>
            <a:ext cx="3045155" cy="954107"/>
          </a:xfrm>
          <a:prstGeom prst="rect">
            <a:avLst/>
          </a:prstGeom>
          <a:noFill/>
        </p:spPr>
        <p:txBody>
          <a:bodyPr wrap="square" rtlCol="0">
            <a:spAutoFit/>
          </a:bodyPr>
          <a:lstStyle/>
          <a:p>
            <a:r>
              <a:rPr lang="en-US" altLang="en-US" sz="2800" b="1" dirty="0"/>
              <a:t>CGS Section 53-21a </a:t>
            </a:r>
          </a:p>
          <a:p>
            <a:endParaRPr lang="en-US" sz="2800" dirty="0"/>
          </a:p>
        </p:txBody>
      </p:sp>
      <p:pic>
        <p:nvPicPr>
          <p:cNvPr id="4" name="GirlinDeepThought.jpg" descr="/Volumes/Storage/MRoct15/MRimages/GirlinDeepThought.jpg"/>
          <p:cNvPicPr>
            <a:picLocks noChangeAspect="1"/>
          </p:cNvPicPr>
          <p:nvPr/>
        </p:nvPicPr>
        <p:blipFill>
          <a:blip r:embed="rId4" r:link="rId5" cstate="email">
            <a:extLst>
              <a:ext uri="{28A0092B-C50C-407E-A947-70E740481C1C}">
                <a14:useLocalDpi xmlns:a14="http://schemas.microsoft.com/office/drawing/2010/main" val="0"/>
              </a:ext>
            </a:extLst>
          </a:blip>
          <a:stretch>
            <a:fillRect/>
          </a:stretch>
        </p:blipFill>
        <p:spPr>
          <a:xfrm>
            <a:off x="4800272" y="1552098"/>
            <a:ext cx="3829942" cy="2591195"/>
          </a:xfrm>
          <a:prstGeom prst="rect">
            <a:avLst/>
          </a:prstGeom>
        </p:spPr>
      </p:pic>
    </p:spTree>
    <p:custDataLst>
      <p:tags r:id="rId1"/>
    </p:custDataLst>
    <p:extLst>
      <p:ext uri="{BB962C8B-B14F-4D97-AF65-F5344CB8AC3E}">
        <p14:creationId xmlns:p14="http://schemas.microsoft.com/office/powerpoint/2010/main" val="3353922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altLang="en-US" sz="4000" b="1" dirty="0" smtClean="0"/>
              <a:t>Whom Does DCF Investigate?</a:t>
            </a:r>
          </a:p>
        </p:txBody>
      </p:sp>
      <p:sp>
        <p:nvSpPr>
          <p:cNvPr id="38916" name="Rectangle 3"/>
          <p:cNvSpPr>
            <a:spLocks noGrp="1" noChangeArrowheads="1"/>
          </p:cNvSpPr>
          <p:nvPr>
            <p:ph idx="1"/>
          </p:nvPr>
        </p:nvSpPr>
        <p:spPr>
          <a:xfrm>
            <a:off x="532566" y="1474689"/>
            <a:ext cx="8111310" cy="4642549"/>
          </a:xfrm>
        </p:spPr>
        <p:txBody>
          <a:bodyPr>
            <a:normAutofit/>
          </a:bodyPr>
          <a:lstStyle/>
          <a:p>
            <a:pPr marL="0" indent="0">
              <a:lnSpc>
                <a:spcPct val="150000"/>
              </a:lnSpc>
              <a:spcBef>
                <a:spcPts val="1200"/>
              </a:spcBef>
              <a:buNone/>
            </a:pPr>
            <a:r>
              <a:rPr lang="en-US" altLang="en-US" sz="2800" dirty="0" smtClean="0"/>
              <a:t>The Department will investigate cases where the abuse or neglect has been inflicted by or caused by </a:t>
            </a:r>
          </a:p>
          <a:p>
            <a:pPr marL="860425" indent="0">
              <a:lnSpc>
                <a:spcPct val="150000"/>
              </a:lnSpc>
              <a:spcBef>
                <a:spcPts val="1200"/>
              </a:spcBef>
              <a:buNone/>
            </a:pPr>
            <a:r>
              <a:rPr lang="en-US" altLang="en-US" sz="2800" dirty="0" smtClean="0"/>
              <a:t>a </a:t>
            </a:r>
            <a:r>
              <a:rPr lang="en-US" altLang="en-US" sz="2800" b="1" i="1" u="sng" dirty="0" smtClean="0">
                <a:solidFill>
                  <a:schemeClr val="accent2">
                    <a:lumMod val="75000"/>
                  </a:schemeClr>
                </a:solidFill>
              </a:rPr>
              <a:t>person responsible or entrusted</a:t>
            </a:r>
            <a:r>
              <a:rPr lang="en-US" altLang="en-US" sz="2800" b="1" i="1" dirty="0" smtClean="0">
                <a:solidFill>
                  <a:schemeClr val="accent2">
                    <a:lumMod val="75000"/>
                  </a:schemeClr>
                </a:solidFill>
              </a:rPr>
              <a:t> </a:t>
            </a:r>
            <a:r>
              <a:rPr lang="en-US" altLang="en-US" sz="2800" dirty="0" smtClean="0"/>
              <a:t>for a </a:t>
            </a:r>
            <a:br>
              <a:rPr lang="en-US" altLang="en-US" sz="2800" dirty="0" smtClean="0"/>
            </a:br>
            <a:r>
              <a:rPr lang="en-US" altLang="en-US" sz="2800" dirty="0" smtClean="0"/>
              <a:t>child’s health, welfare, or care; </a:t>
            </a:r>
          </a:p>
          <a:p>
            <a:pPr marL="860425" indent="0">
              <a:lnSpc>
                <a:spcPct val="150000"/>
              </a:lnSpc>
              <a:spcBef>
                <a:spcPts val="1200"/>
              </a:spcBef>
              <a:buNone/>
            </a:pPr>
            <a:r>
              <a:rPr lang="en-US" altLang="en-US" sz="2800" dirty="0" smtClean="0"/>
              <a:t>or by a </a:t>
            </a:r>
            <a:r>
              <a:rPr lang="en-US" altLang="en-US" sz="2800" b="1" i="1" u="sng" dirty="0" smtClean="0">
                <a:solidFill>
                  <a:schemeClr val="accent2">
                    <a:lumMod val="75000"/>
                  </a:schemeClr>
                </a:solidFill>
              </a:rPr>
              <a:t>person given access </a:t>
            </a:r>
            <a:r>
              <a:rPr lang="en-US" altLang="en-US" sz="2800" dirty="0" smtClean="0"/>
              <a:t>to a child </a:t>
            </a:r>
            <a:br>
              <a:rPr lang="en-US" altLang="en-US" sz="2800" dirty="0" smtClean="0"/>
            </a:br>
            <a:r>
              <a:rPr lang="en-US" altLang="en-US" sz="2800" dirty="0" smtClean="0"/>
              <a:t>by a person responsible.  </a:t>
            </a:r>
          </a:p>
        </p:txBody>
      </p:sp>
    </p:spTree>
    <p:custDataLst>
      <p:tags r:id="rId1"/>
    </p:custDataLst>
    <p:extLst>
      <p:ext uri="{BB962C8B-B14F-4D97-AF65-F5344CB8AC3E}">
        <p14:creationId xmlns:p14="http://schemas.microsoft.com/office/powerpoint/2010/main" val="2448818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altLang="en-US" sz="4000" b="1" dirty="0" smtClean="0"/>
              <a:t>“Person Responsible”</a:t>
            </a:r>
          </a:p>
        </p:txBody>
      </p:sp>
      <p:sp>
        <p:nvSpPr>
          <p:cNvPr id="40964" name="Rectangle 3"/>
          <p:cNvSpPr>
            <a:spLocks noGrp="1" noChangeArrowheads="1"/>
          </p:cNvSpPr>
          <p:nvPr>
            <p:ph idx="1"/>
          </p:nvPr>
        </p:nvSpPr>
        <p:spPr>
          <a:xfrm>
            <a:off x="1447800" y="1570695"/>
            <a:ext cx="6934200" cy="4724400"/>
          </a:xfrm>
        </p:spPr>
        <p:txBody>
          <a:bodyPr>
            <a:normAutofit/>
          </a:bodyPr>
          <a:lstStyle/>
          <a:p>
            <a:pPr marL="342900" indent="-342900">
              <a:spcBef>
                <a:spcPts val="1800"/>
              </a:spcBef>
              <a:buFont typeface="Wingdings" panose="05000000000000000000" pitchFamily="2" charset="2"/>
              <a:buChar char="q"/>
            </a:pPr>
            <a:r>
              <a:rPr lang="en-US" altLang="en-US" dirty="0" smtClean="0"/>
              <a:t>Parent</a:t>
            </a:r>
          </a:p>
          <a:p>
            <a:pPr marL="342900" indent="-342900">
              <a:spcBef>
                <a:spcPts val="1800"/>
              </a:spcBef>
              <a:buFont typeface="Wingdings" panose="05000000000000000000" pitchFamily="2" charset="2"/>
              <a:buChar char="q"/>
            </a:pPr>
            <a:r>
              <a:rPr lang="en-US" altLang="en-US" dirty="0" smtClean="0"/>
              <a:t>Guardian</a:t>
            </a:r>
          </a:p>
          <a:p>
            <a:pPr marL="342900" indent="-342900">
              <a:spcBef>
                <a:spcPts val="1800"/>
              </a:spcBef>
              <a:buFont typeface="Wingdings" panose="05000000000000000000" pitchFamily="2" charset="2"/>
              <a:buChar char="q"/>
            </a:pPr>
            <a:r>
              <a:rPr lang="en-US" altLang="en-US" dirty="0" smtClean="0"/>
              <a:t>Foster parent</a:t>
            </a:r>
          </a:p>
          <a:p>
            <a:pPr marL="342900" indent="-342900">
              <a:spcBef>
                <a:spcPts val="1800"/>
              </a:spcBef>
              <a:buFont typeface="Wingdings" panose="05000000000000000000" pitchFamily="2" charset="2"/>
              <a:buChar char="q"/>
            </a:pPr>
            <a:r>
              <a:rPr lang="en-US" altLang="en-US" dirty="0" smtClean="0"/>
              <a:t>Staff personnel of child center based, family </a:t>
            </a:r>
            <a:br>
              <a:rPr lang="en-US" altLang="en-US" dirty="0" smtClean="0"/>
            </a:br>
            <a:r>
              <a:rPr lang="en-US" altLang="en-US" dirty="0" smtClean="0"/>
              <a:t>or group day care settings</a:t>
            </a:r>
          </a:p>
          <a:p>
            <a:pPr marL="342900" indent="-342900">
              <a:spcBef>
                <a:spcPts val="1800"/>
              </a:spcBef>
              <a:buFont typeface="Wingdings" panose="05000000000000000000" pitchFamily="2" charset="2"/>
              <a:buChar char="q"/>
            </a:pPr>
            <a:r>
              <a:rPr lang="en-US" altLang="en-US" dirty="0" smtClean="0"/>
              <a:t>Staff employees of residential child care settings and that individual responsible for a child’s health, welfare, or care and is allegedly responsible for causing or allowing the infliction of physical injury or injuries or imminent risk.</a:t>
            </a:r>
          </a:p>
          <a:p>
            <a:pPr marL="342900" indent="-342900">
              <a:buFont typeface="Wingdings" panose="05000000000000000000" pitchFamily="2" charset="2"/>
              <a:buChar char="q"/>
            </a:pPr>
            <a:endParaRPr lang="en-US" altLang="en-US" dirty="0" smtClean="0"/>
          </a:p>
        </p:txBody>
      </p:sp>
    </p:spTree>
    <p:custDataLst>
      <p:tags r:id="rId1"/>
    </p:custDataLst>
    <p:extLst>
      <p:ext uri="{BB962C8B-B14F-4D97-AF65-F5344CB8AC3E}">
        <p14:creationId xmlns:p14="http://schemas.microsoft.com/office/powerpoint/2010/main" val="4002435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altLang="en-US" sz="4000" b="1" dirty="0" smtClean="0"/>
              <a:t>“Person Entrusted”</a:t>
            </a:r>
          </a:p>
        </p:txBody>
      </p:sp>
      <p:sp>
        <p:nvSpPr>
          <p:cNvPr id="43012" name="Rectangle 3"/>
          <p:cNvSpPr>
            <a:spLocks noGrp="1" noChangeArrowheads="1"/>
          </p:cNvSpPr>
          <p:nvPr>
            <p:ph idx="1"/>
          </p:nvPr>
        </p:nvSpPr>
        <p:spPr>
          <a:xfrm>
            <a:off x="1215665" y="1905000"/>
            <a:ext cx="6934200" cy="3962400"/>
          </a:xfrm>
        </p:spPr>
        <p:txBody>
          <a:bodyPr>
            <a:normAutofit fontScale="92500"/>
          </a:bodyPr>
          <a:lstStyle/>
          <a:p>
            <a:pPr marL="0" indent="0">
              <a:lnSpc>
                <a:spcPct val="150000"/>
              </a:lnSpc>
              <a:buNone/>
            </a:pPr>
            <a:r>
              <a:rPr lang="en-US" altLang="en-US" sz="2800" dirty="0" smtClean="0"/>
              <a:t>Anyone given access to child or youth by a person who is responsible for the health, welfare, or care of a child or youth for the purpose of providing education, child care, counseling, spiritual guidance, coaching, training, instruction, tutoring, or mentoring of such child or youth.</a:t>
            </a:r>
          </a:p>
          <a:p>
            <a:pPr marL="0" indent="0">
              <a:buNone/>
            </a:pPr>
            <a:endParaRPr lang="en-US" altLang="en-US" dirty="0" smtClean="0"/>
          </a:p>
        </p:txBody>
      </p:sp>
    </p:spTree>
    <p:custDataLst>
      <p:tags r:id="rId1"/>
    </p:custDataLst>
    <p:extLst>
      <p:ext uri="{BB962C8B-B14F-4D97-AF65-F5344CB8AC3E}">
        <p14:creationId xmlns:p14="http://schemas.microsoft.com/office/powerpoint/2010/main" val="3515792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altLang="en-US" dirty="0" smtClean="0"/>
              <a:t>Reporting Procedures</a:t>
            </a:r>
          </a:p>
        </p:txBody>
      </p:sp>
      <p:sp>
        <p:nvSpPr>
          <p:cNvPr id="45060" name="Rectangle 3"/>
          <p:cNvSpPr>
            <a:spLocks noGrp="1" noChangeArrowheads="1"/>
          </p:cNvSpPr>
          <p:nvPr>
            <p:ph idx="1"/>
          </p:nvPr>
        </p:nvSpPr>
        <p:spPr>
          <a:xfrm>
            <a:off x="228600" y="1513880"/>
            <a:ext cx="8763000" cy="5105400"/>
          </a:xfrm>
        </p:spPr>
        <p:txBody>
          <a:bodyPr>
            <a:normAutofit lnSpcReduction="10000"/>
          </a:bodyPr>
          <a:lstStyle/>
          <a:p>
            <a:pPr marL="450850" indent="-450850">
              <a:buNone/>
            </a:pPr>
            <a:r>
              <a:rPr lang="en-US" altLang="en-US" b="1" dirty="0" smtClean="0"/>
              <a:t>When </a:t>
            </a:r>
            <a:r>
              <a:rPr lang="en-US" altLang="en-US" dirty="0" smtClean="0"/>
              <a:t>– </a:t>
            </a:r>
            <a:br>
              <a:rPr lang="en-US" altLang="en-US" dirty="0" smtClean="0"/>
            </a:br>
            <a:r>
              <a:rPr lang="en-US" altLang="en-US" dirty="0" smtClean="0"/>
              <a:t>As soon as practical, but no later than 12 hours after </a:t>
            </a:r>
            <a:br>
              <a:rPr lang="en-US" altLang="en-US" dirty="0" smtClean="0"/>
            </a:br>
            <a:r>
              <a:rPr lang="en-US" altLang="en-US" dirty="0" smtClean="0"/>
              <a:t>the mandated reporter becomes aware of or suspects abuse/neglect or imminent risk of serious harm or that </a:t>
            </a:r>
            <a:br>
              <a:rPr lang="en-US" altLang="en-US" dirty="0" smtClean="0"/>
            </a:br>
            <a:r>
              <a:rPr lang="en-US" altLang="en-US" dirty="0" smtClean="0"/>
              <a:t>a mandated reporter must notify DCF</a:t>
            </a:r>
          </a:p>
          <a:p>
            <a:pPr marL="450850" indent="-450850">
              <a:spcBef>
                <a:spcPts val="1200"/>
              </a:spcBef>
              <a:buNone/>
            </a:pPr>
            <a:r>
              <a:rPr lang="en-US" altLang="en-US" b="1" dirty="0" smtClean="0"/>
              <a:t>To Whom </a:t>
            </a:r>
            <a:r>
              <a:rPr lang="en-US" altLang="en-US" dirty="0" smtClean="0"/>
              <a:t>– </a:t>
            </a:r>
            <a:br>
              <a:rPr lang="en-US" altLang="en-US" dirty="0" smtClean="0"/>
            </a:br>
            <a:r>
              <a:rPr lang="en-US" altLang="en-US" dirty="0" smtClean="0"/>
              <a:t>DCF </a:t>
            </a:r>
            <a:r>
              <a:rPr lang="en-US" altLang="en-US" dirty="0" err="1" smtClean="0"/>
              <a:t>Careline</a:t>
            </a:r>
            <a:r>
              <a:rPr lang="en-US" altLang="en-US" dirty="0" smtClean="0"/>
              <a:t>: 1-800-842-2288; or calling the local law </a:t>
            </a:r>
            <a:r>
              <a:rPr lang="en-US" altLang="en-US" dirty="0"/>
              <a:t/>
            </a:r>
            <a:br>
              <a:rPr lang="en-US" altLang="en-US" dirty="0"/>
            </a:br>
            <a:r>
              <a:rPr lang="en-US" altLang="en-US" dirty="0" smtClean="0"/>
              <a:t>enforcement agency</a:t>
            </a:r>
          </a:p>
          <a:p>
            <a:pPr marL="744538" lvl="2" indent="-234950">
              <a:tabLst>
                <a:tab pos="574675" algn="l"/>
              </a:tabLst>
            </a:pPr>
            <a:r>
              <a:rPr lang="en-US" altLang="en-US" sz="2400" dirty="0" smtClean="0"/>
              <a:t>A written report (DCF 136) is required by law to be written and submitted within 48 hours of oral report. </a:t>
            </a:r>
          </a:p>
          <a:p>
            <a:pPr marL="744538" lvl="2" indent="-234950">
              <a:tabLst>
                <a:tab pos="574675" algn="l"/>
              </a:tabLst>
            </a:pPr>
            <a:r>
              <a:rPr lang="en-US" altLang="en-US" sz="2400" dirty="0" smtClean="0">
                <a:hlinkClick r:id="rId4"/>
              </a:rPr>
              <a:t>http://www.ct.gov/dcf/lib/dcf/policy/pdf/DCF-136.pdf</a:t>
            </a:r>
            <a:endParaRPr lang="en-US" altLang="en-US" sz="2400" dirty="0" smtClean="0"/>
          </a:p>
          <a:p>
            <a:pPr marL="744538" lvl="2" indent="-234950">
              <a:tabLst>
                <a:tab pos="574675" algn="l"/>
              </a:tabLst>
            </a:pPr>
            <a:r>
              <a:rPr lang="en-US" altLang="en-US" sz="2400" b="1" dirty="0">
                <a:solidFill>
                  <a:schemeClr val="accent2">
                    <a:lumMod val="75000"/>
                  </a:schemeClr>
                </a:solidFill>
              </a:rPr>
              <a:t>ORAL REPORT TO CARELINE IS REQUIRED</a:t>
            </a:r>
          </a:p>
          <a:p>
            <a:pPr marL="744538" lvl="2" indent="-234950">
              <a:tabLst>
                <a:tab pos="574675" algn="l"/>
              </a:tabLst>
            </a:pPr>
            <a:r>
              <a:rPr lang="en-US" altLang="en-US" sz="2400" dirty="0">
                <a:solidFill>
                  <a:schemeClr val="accent2">
                    <a:lumMod val="75000"/>
                  </a:schemeClr>
                </a:solidFill>
              </a:rPr>
              <a:t>DCF-136 will not be accepted without oral report being made</a:t>
            </a:r>
          </a:p>
        </p:txBody>
      </p:sp>
    </p:spTree>
    <p:custDataLst>
      <p:tags r:id="rId1"/>
    </p:custDataLst>
    <p:extLst>
      <p:ext uri="{BB962C8B-B14F-4D97-AF65-F5344CB8AC3E}">
        <p14:creationId xmlns:p14="http://schemas.microsoft.com/office/powerpoint/2010/main" val="2084682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usedefinitiondictionary.jpg"/>
          <p:cNvPicPr>
            <a:picLocks noChangeAspect="1"/>
          </p:cNvPicPr>
          <p:nvPr/>
        </p:nvPicPr>
        <p:blipFill rotWithShape="1">
          <a:blip r:embed="rId4" cstate="print">
            <a:extLst>
              <a:ext uri="{28A0092B-C50C-407E-A947-70E740481C1C}">
                <a14:useLocalDpi xmlns:a14="http://schemas.microsoft.com/office/drawing/2010/main" val="0"/>
              </a:ext>
            </a:extLst>
          </a:blip>
          <a:srcRect t="24546" b="29158"/>
          <a:stretch/>
        </p:blipFill>
        <p:spPr>
          <a:xfrm>
            <a:off x="0" y="3686737"/>
            <a:ext cx="9172237" cy="2826493"/>
          </a:xfrm>
          <a:prstGeom prst="rect">
            <a:avLst/>
          </a:prstGeom>
        </p:spPr>
      </p:pic>
      <p:sp>
        <p:nvSpPr>
          <p:cNvPr id="8" name="Title 7"/>
          <p:cNvSpPr>
            <a:spLocks noGrp="1"/>
          </p:cNvSpPr>
          <p:nvPr>
            <p:ph type="title"/>
          </p:nvPr>
        </p:nvSpPr>
        <p:spPr/>
        <p:txBody>
          <a:bodyPr/>
          <a:lstStyle/>
          <a:p>
            <a:r>
              <a:rPr lang="en-US" altLang="en-US" dirty="0"/>
              <a:t>Preliminary </a:t>
            </a:r>
            <a:r>
              <a:rPr lang="en-US" altLang="en-US" dirty="0" smtClean="0"/>
              <a:t>Investigation</a:t>
            </a:r>
            <a:endParaRPr lang="en-US" dirty="0"/>
          </a:p>
        </p:txBody>
      </p:sp>
      <p:sp>
        <p:nvSpPr>
          <p:cNvPr id="9" name="Content Placeholder 8"/>
          <p:cNvSpPr>
            <a:spLocks noGrp="1"/>
          </p:cNvSpPr>
          <p:nvPr>
            <p:ph idx="1"/>
          </p:nvPr>
        </p:nvSpPr>
        <p:spPr>
          <a:xfrm>
            <a:off x="273108" y="1398776"/>
            <a:ext cx="8575594" cy="2410847"/>
          </a:xfrm>
        </p:spPr>
        <p:txBody>
          <a:bodyPr>
            <a:normAutofit fontScale="92500" lnSpcReduction="10000"/>
          </a:bodyPr>
          <a:lstStyle/>
          <a:p>
            <a:pPr marL="342900" indent="-342900" eaLnBrk="1" hangingPunct="1">
              <a:lnSpc>
                <a:spcPct val="150000"/>
              </a:lnSpc>
              <a:spcBef>
                <a:spcPts val="1200"/>
              </a:spcBef>
              <a:buFont typeface="Wingdings" panose="05000000000000000000" pitchFamily="2" charset="2"/>
              <a:buChar char="q"/>
            </a:pPr>
            <a:r>
              <a:rPr lang="en-US" altLang="en-US" dirty="0"/>
              <a:t>A mandated reporter should not conduct his/her own investigation prior to making a report.  </a:t>
            </a:r>
            <a:endParaRPr lang="en-US" altLang="en-US" sz="900" dirty="0"/>
          </a:p>
          <a:p>
            <a:pPr marL="342900" indent="-342900" eaLnBrk="1" hangingPunct="1">
              <a:lnSpc>
                <a:spcPct val="150000"/>
              </a:lnSpc>
              <a:spcBef>
                <a:spcPts val="1200"/>
              </a:spcBef>
              <a:buFont typeface="Wingdings" panose="05000000000000000000" pitchFamily="2" charset="2"/>
              <a:buChar char="q"/>
            </a:pPr>
            <a:r>
              <a:rPr lang="en-US" altLang="en-US" dirty="0"/>
              <a:t>If abuse or neglect is suspected, a referral should be made to the </a:t>
            </a:r>
            <a:r>
              <a:rPr lang="en-US" altLang="en-US" dirty="0" smtClean="0"/>
              <a:t/>
            </a:r>
            <a:br>
              <a:rPr lang="en-US" altLang="en-US" dirty="0" smtClean="0"/>
            </a:br>
            <a:r>
              <a:rPr lang="en-US" altLang="en-US" dirty="0" smtClean="0"/>
              <a:t>DCF </a:t>
            </a:r>
            <a:r>
              <a:rPr lang="en-US" altLang="en-US" dirty="0" err="1"/>
              <a:t>Careline</a:t>
            </a:r>
            <a:r>
              <a:rPr lang="en-US" altLang="en-US" dirty="0"/>
              <a:t>.   </a:t>
            </a:r>
            <a:r>
              <a:rPr lang="en-US" altLang="en-US" sz="3200" dirty="0" smtClean="0">
                <a:solidFill>
                  <a:srgbClr val="7E9ABF"/>
                </a:solidFill>
              </a:rPr>
              <a:t>1</a:t>
            </a:r>
            <a:r>
              <a:rPr lang="en-US" altLang="en-US" sz="3200" dirty="0">
                <a:solidFill>
                  <a:srgbClr val="7E9ABF"/>
                </a:solidFill>
              </a:rPr>
              <a:t>-800-842-2288</a:t>
            </a:r>
          </a:p>
          <a:p>
            <a:pPr>
              <a:spcBef>
                <a:spcPts val="1200"/>
              </a:spcBef>
            </a:pPr>
            <a:endParaRPr lang="en-US" dirty="0"/>
          </a:p>
        </p:txBody>
      </p:sp>
      <p:sp>
        <p:nvSpPr>
          <p:cNvPr id="47107" name="Rectangle 2"/>
          <p:cNvSpPr>
            <a:spLocks noChangeArrowheads="1"/>
          </p:cNvSpPr>
          <p:nvPr/>
        </p:nvSpPr>
        <p:spPr bwMode="auto">
          <a:xfrm>
            <a:off x="2133600" y="5097125"/>
            <a:ext cx="7010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eaLnBrk="1" hangingPunct="1">
              <a:spcBef>
                <a:spcPct val="0"/>
              </a:spcBef>
              <a:buClrTx/>
              <a:buSzTx/>
              <a:buFontTx/>
              <a:buNone/>
            </a:pPr>
            <a:endParaRPr lang="en-US" altLang="en-US" sz="3900" dirty="0"/>
          </a:p>
        </p:txBody>
      </p:sp>
      <p:sp>
        <p:nvSpPr>
          <p:cNvPr id="47108" name="Rectangle 3"/>
          <p:cNvSpPr>
            <a:spLocks noChangeArrowheads="1"/>
          </p:cNvSpPr>
          <p:nvPr/>
        </p:nvSpPr>
        <p:spPr bwMode="auto">
          <a:xfrm>
            <a:off x="1676400" y="1295400"/>
            <a:ext cx="7010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eaLnBrk="1" hangingPunct="1">
              <a:lnSpc>
                <a:spcPct val="90000"/>
              </a:lnSpc>
            </a:pPr>
            <a:endParaRPr lang="en-US" altLang="en-US" dirty="0"/>
          </a:p>
        </p:txBody>
      </p:sp>
    </p:spTree>
    <p:custDataLst>
      <p:tags r:id="rId1"/>
    </p:custDataLst>
    <p:extLst>
      <p:ext uri="{BB962C8B-B14F-4D97-AF65-F5344CB8AC3E}">
        <p14:creationId xmlns:p14="http://schemas.microsoft.com/office/powerpoint/2010/main" val="1648799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313580" y="382327"/>
            <a:ext cx="8535121" cy="960117"/>
          </a:xfrm>
        </p:spPr>
        <p:txBody>
          <a:bodyPr>
            <a:normAutofit fontScale="90000"/>
          </a:bodyPr>
          <a:lstStyle/>
          <a:p>
            <a:r>
              <a:rPr lang="en-US" altLang="en-US" dirty="0" smtClean="0"/>
              <a:t>All oral and written reports shall contain the following information if known:</a:t>
            </a:r>
          </a:p>
        </p:txBody>
      </p:sp>
      <p:sp>
        <p:nvSpPr>
          <p:cNvPr id="49156" name="Rectangle 3"/>
          <p:cNvSpPr>
            <a:spLocks noGrp="1" noChangeArrowheads="1"/>
          </p:cNvSpPr>
          <p:nvPr>
            <p:ph idx="1"/>
          </p:nvPr>
        </p:nvSpPr>
        <p:spPr>
          <a:xfrm>
            <a:off x="682764" y="1625314"/>
            <a:ext cx="8270737" cy="5038114"/>
          </a:xfrm>
        </p:spPr>
        <p:txBody>
          <a:bodyPr/>
          <a:lstStyle/>
          <a:p>
            <a:pPr marL="457200" indent="-457200">
              <a:spcBef>
                <a:spcPts val="700"/>
              </a:spcBef>
              <a:buFont typeface="+mj-lt"/>
              <a:buAutoNum type="arabicPeriod"/>
            </a:pPr>
            <a:r>
              <a:rPr lang="en-US" altLang="en-US" sz="2200" dirty="0" smtClean="0"/>
              <a:t>The names and addresses of the child and his parents</a:t>
            </a:r>
            <a:br>
              <a:rPr lang="en-US" altLang="en-US" sz="2200" dirty="0" smtClean="0"/>
            </a:br>
            <a:r>
              <a:rPr lang="en-US" altLang="en-US" sz="2200" dirty="0" smtClean="0"/>
              <a:t> or other person responsible for his care; </a:t>
            </a:r>
          </a:p>
          <a:p>
            <a:pPr marL="457200" indent="-457200">
              <a:spcBef>
                <a:spcPts val="700"/>
              </a:spcBef>
              <a:buFont typeface="+mj-lt"/>
              <a:buAutoNum type="arabicPeriod"/>
            </a:pPr>
            <a:r>
              <a:rPr lang="en-US" altLang="en-US" sz="2200" dirty="0" smtClean="0"/>
              <a:t>The age of the child; </a:t>
            </a:r>
          </a:p>
          <a:p>
            <a:pPr marL="457200" indent="-457200">
              <a:spcBef>
                <a:spcPts val="700"/>
              </a:spcBef>
              <a:buFont typeface="+mj-lt"/>
              <a:buAutoNum type="arabicPeriod"/>
            </a:pPr>
            <a:r>
              <a:rPr lang="en-US" altLang="en-US" sz="2200" dirty="0" smtClean="0"/>
              <a:t>The gender of the child; </a:t>
            </a:r>
          </a:p>
          <a:p>
            <a:pPr marL="457200" indent="-457200">
              <a:spcBef>
                <a:spcPts val="700"/>
              </a:spcBef>
              <a:buFont typeface="+mj-lt"/>
              <a:buAutoNum type="arabicPeriod"/>
            </a:pPr>
            <a:r>
              <a:rPr lang="en-US" altLang="en-US" sz="2200" dirty="0" smtClean="0"/>
              <a:t>The nature and extent of the child's injury or injuries, maltreatment or neglect; </a:t>
            </a:r>
          </a:p>
          <a:p>
            <a:pPr marL="457200" indent="-457200">
              <a:spcBef>
                <a:spcPts val="700"/>
              </a:spcBef>
              <a:buFont typeface="+mj-lt"/>
              <a:buAutoNum type="arabicPeriod"/>
            </a:pPr>
            <a:r>
              <a:rPr lang="en-US" altLang="en-US" sz="2200" dirty="0" smtClean="0"/>
              <a:t>The approximate date and time the injury or injuries, maltreatment or neglect occurred; </a:t>
            </a:r>
          </a:p>
          <a:p>
            <a:pPr marL="457200" indent="-457200">
              <a:spcBef>
                <a:spcPts val="700"/>
              </a:spcBef>
              <a:buFont typeface="+mj-lt"/>
              <a:buAutoNum type="arabicPeriod"/>
            </a:pPr>
            <a:r>
              <a:rPr lang="en-US" altLang="en-US" sz="2200" dirty="0" smtClean="0"/>
              <a:t>Information concerning any previous injury or injuries to, or maltreatment or neglect of, the child or his siblings; </a:t>
            </a:r>
          </a:p>
          <a:p>
            <a:pPr marL="457200" indent="-457200">
              <a:spcBef>
                <a:spcPts val="700"/>
              </a:spcBef>
              <a:buFont typeface="+mj-lt"/>
              <a:buAutoNum type="arabicPeriod"/>
            </a:pPr>
            <a:r>
              <a:rPr lang="en-US" altLang="en-US" sz="2200" dirty="0" smtClean="0"/>
              <a:t>The circumstances in which the injury or injuries, maltreatment or neglect came to be known to the reporter; </a:t>
            </a:r>
          </a:p>
        </p:txBody>
      </p:sp>
    </p:spTree>
    <p:custDataLst>
      <p:tags r:id="rId1"/>
    </p:custDataLst>
    <p:extLst>
      <p:ext uri="{BB962C8B-B14F-4D97-AF65-F5344CB8AC3E}">
        <p14:creationId xmlns:p14="http://schemas.microsoft.com/office/powerpoint/2010/main" val="3751318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286253" y="382327"/>
            <a:ext cx="8576104" cy="973765"/>
          </a:xfrm>
        </p:spPr>
        <p:txBody>
          <a:bodyPr>
            <a:noAutofit/>
          </a:bodyPr>
          <a:lstStyle/>
          <a:p>
            <a:r>
              <a:rPr lang="en-US" altLang="en-US" sz="3600" dirty="0" smtClean="0"/>
              <a:t>All oral and written reports shall contain the following information if known:</a:t>
            </a:r>
          </a:p>
        </p:txBody>
      </p:sp>
      <p:sp>
        <p:nvSpPr>
          <p:cNvPr id="51204" name="Rectangle 3"/>
          <p:cNvSpPr>
            <a:spLocks noGrp="1" noChangeArrowheads="1"/>
          </p:cNvSpPr>
          <p:nvPr>
            <p:ph idx="1"/>
          </p:nvPr>
        </p:nvSpPr>
        <p:spPr>
          <a:xfrm>
            <a:off x="778359" y="1600199"/>
            <a:ext cx="7783588" cy="4680896"/>
          </a:xfrm>
        </p:spPr>
        <p:txBody>
          <a:bodyPr/>
          <a:lstStyle/>
          <a:p>
            <a:pPr marL="457200" indent="-457200">
              <a:spcBef>
                <a:spcPts val="800"/>
              </a:spcBef>
              <a:buFont typeface="+mj-lt"/>
              <a:buAutoNum type="arabicPeriod" startAt="8"/>
            </a:pPr>
            <a:r>
              <a:rPr lang="en-US" altLang="en-US" sz="2200" dirty="0"/>
              <a:t>The name of the person or persons suspected to be responsible for causing such injury or injuries, maltreatment or neglect; </a:t>
            </a:r>
          </a:p>
          <a:p>
            <a:pPr marL="457200" indent="-457200">
              <a:spcBef>
                <a:spcPts val="800"/>
              </a:spcBef>
              <a:buFont typeface="+mj-lt"/>
              <a:buAutoNum type="arabicPeriod" startAt="8"/>
            </a:pPr>
            <a:r>
              <a:rPr lang="en-US" altLang="en-US" sz="2200" dirty="0"/>
              <a:t>The reasons such person or persons are suspected of causing such injury or injuries, maltreatment or neglect; </a:t>
            </a:r>
          </a:p>
          <a:p>
            <a:pPr marL="457200" indent="-457200">
              <a:spcBef>
                <a:spcPts val="800"/>
              </a:spcBef>
              <a:buFont typeface="+mj-lt"/>
              <a:buAutoNum type="arabicPeriod" startAt="8"/>
            </a:pPr>
            <a:r>
              <a:rPr lang="en-US" altLang="en-US" sz="2200" dirty="0"/>
              <a:t>Any information concerning any prior cases in which such person or persons have been suspected of causing an injury, maltreatment or neglect of a child;</a:t>
            </a:r>
          </a:p>
          <a:p>
            <a:pPr marL="457200" indent="-457200">
              <a:spcBef>
                <a:spcPts val="800"/>
              </a:spcBef>
              <a:buFont typeface="+mj-lt"/>
              <a:buAutoNum type="arabicPeriod" startAt="8"/>
            </a:pPr>
            <a:r>
              <a:rPr lang="en-US" altLang="en-US" sz="2200" dirty="0"/>
              <a:t>Whatever action, if any, was taken to treat, provide shelter or otherwise assist the child (PA 11-93 §15).  Items 9 and 10 are new.</a:t>
            </a:r>
          </a:p>
          <a:p>
            <a:endParaRPr lang="en-US" altLang="en-US" dirty="0" smtClean="0"/>
          </a:p>
        </p:txBody>
      </p:sp>
    </p:spTree>
    <p:custDataLst>
      <p:tags r:id="rId1"/>
    </p:custDataLst>
    <p:extLst>
      <p:ext uri="{BB962C8B-B14F-4D97-AF65-F5344CB8AC3E}">
        <p14:creationId xmlns:p14="http://schemas.microsoft.com/office/powerpoint/2010/main" val="2685257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41110" y="225777"/>
            <a:ext cx="8875889" cy="11147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bwMode="auto">
          <a:xfrm>
            <a:off x="152399" y="1394177"/>
            <a:ext cx="8839200" cy="4876800"/>
          </a:xfrm>
          <a:prstGeom prst="rect">
            <a:avLst/>
          </a:prstGeom>
          <a:solidFill>
            <a:schemeClr val="accent3"/>
          </a:solidFill>
          <a:ln w="12700" cap="flat" cmpd="sng" algn="ctr">
            <a:no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2738" y="1600200"/>
            <a:ext cx="8111567" cy="4475698"/>
          </a:xfrm>
          <a:prstGeom prst="rect">
            <a:avLst/>
          </a:prstGeom>
        </p:spPr>
      </p:pic>
      <p:sp>
        <p:nvSpPr>
          <p:cNvPr id="7" name="Oval 6"/>
          <p:cNvSpPr/>
          <p:nvPr/>
        </p:nvSpPr>
        <p:spPr>
          <a:xfrm>
            <a:off x="665827" y="1575945"/>
            <a:ext cx="1042987" cy="3571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3810000" y="1445442"/>
            <a:ext cx="5001216" cy="6881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682738" y="5023643"/>
            <a:ext cx="1549400" cy="319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2347913" y="4849813"/>
            <a:ext cx="2603500" cy="985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itle 19"/>
          <p:cNvSpPr>
            <a:spLocks noGrp="1"/>
          </p:cNvSpPr>
          <p:nvPr>
            <p:ph type="title"/>
          </p:nvPr>
        </p:nvSpPr>
        <p:spPr/>
        <p:txBody>
          <a:bodyPr/>
          <a:lstStyle/>
          <a:p>
            <a:endParaRPr lang="en-US"/>
          </a:p>
        </p:txBody>
      </p:sp>
      <p:sp>
        <p:nvSpPr>
          <p:cNvPr id="21" name="Picture Placeholder 20"/>
          <p:cNvSpPr>
            <a:spLocks noGrp="1"/>
          </p:cNvSpPr>
          <p:nvPr>
            <p:ph type="pic" idx="1"/>
          </p:nvPr>
        </p:nvSpPr>
        <p:spPr/>
      </p:sp>
      <p:sp>
        <p:nvSpPr>
          <p:cNvPr id="22" name="Text Placeholder 21"/>
          <p:cNvSpPr>
            <a:spLocks noGrp="1"/>
          </p:cNvSpPr>
          <p:nvPr>
            <p:ph type="body" sz="half" idx="2"/>
          </p:nvPr>
        </p:nvSpPr>
        <p:spPr/>
        <p:txBody>
          <a:bodyPr/>
          <a:lstStyle/>
          <a:p>
            <a:endParaRPr lang="en-US"/>
          </a:p>
        </p:txBody>
      </p:sp>
      <p:sp useBgFill="1">
        <p:nvSpPr>
          <p:cNvPr id="24" name="Title 3"/>
          <p:cNvSpPr txBox="1">
            <a:spLocks/>
          </p:cNvSpPr>
          <p:nvPr/>
        </p:nvSpPr>
        <p:spPr>
          <a:xfrm>
            <a:off x="127000" y="296333"/>
            <a:ext cx="8904111" cy="105098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pPr algn="ctr"/>
            <a:r>
              <a:rPr lang="en-US" altLang="en-US" sz="3600" dirty="0" smtClean="0">
                <a:solidFill>
                  <a:schemeClr val="tx1"/>
                </a:solidFill>
              </a:rPr>
              <a:t>Report of Suspected Child Abuse</a:t>
            </a:r>
            <a:br>
              <a:rPr lang="en-US" altLang="en-US" sz="3600" dirty="0" smtClean="0">
                <a:solidFill>
                  <a:schemeClr val="tx1"/>
                </a:solidFill>
              </a:rPr>
            </a:br>
            <a:r>
              <a:rPr lang="en-US" altLang="en-US" sz="3600" dirty="0" smtClean="0">
                <a:solidFill>
                  <a:schemeClr val="tx1"/>
                </a:solidFill>
              </a:rPr>
              <a:t> or Neglect: Form DCF - </a:t>
            </a:r>
            <a:r>
              <a:rPr lang="en-US" altLang="en-US" sz="3600" dirty="0" smtClean="0">
                <a:solidFill>
                  <a:schemeClr val="tx1"/>
                </a:solidFill>
                <a:latin typeface="+mn-lt"/>
              </a:rPr>
              <a:t>136</a:t>
            </a:r>
          </a:p>
        </p:txBody>
      </p:sp>
    </p:spTree>
    <p:custDataLst>
      <p:tags r:id="rId1"/>
    </p:custDataLst>
    <p:extLst>
      <p:ext uri="{BB962C8B-B14F-4D97-AF65-F5344CB8AC3E}">
        <p14:creationId xmlns:p14="http://schemas.microsoft.com/office/powerpoint/2010/main" val="145434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284163" y="395985"/>
            <a:ext cx="8574087" cy="942792"/>
          </a:xfrm>
          <a:solidFill>
            <a:schemeClr val="tx1">
              <a:lumMod val="85000"/>
              <a:lumOff val="15000"/>
              <a:alpha val="70000"/>
            </a:schemeClr>
          </a:solidFill>
        </p:spPr>
        <p:txBody>
          <a:bodyPr>
            <a:normAutofit/>
          </a:bodyPr>
          <a:lstStyle/>
          <a:p>
            <a:pPr algn="ctr"/>
            <a:r>
              <a:rPr lang="en-US" altLang="en-US" sz="4000" dirty="0" smtClean="0"/>
              <a:t>Purpose of Mandated Reporter Training</a:t>
            </a:r>
          </a:p>
        </p:txBody>
      </p:sp>
      <p:sp>
        <p:nvSpPr>
          <p:cNvPr id="8196" name="Rectangle 3"/>
          <p:cNvSpPr>
            <a:spLocks noGrp="1" noChangeArrowheads="1"/>
          </p:cNvSpPr>
          <p:nvPr>
            <p:ph idx="1"/>
          </p:nvPr>
        </p:nvSpPr>
        <p:spPr>
          <a:xfrm>
            <a:off x="669122" y="2133600"/>
            <a:ext cx="7984304" cy="3992563"/>
          </a:xfrm>
        </p:spPr>
        <p:txBody>
          <a:bodyPr>
            <a:normAutofit/>
          </a:bodyPr>
          <a:lstStyle/>
          <a:p>
            <a:pPr>
              <a:buFont typeface="Wingdings" charset="2"/>
              <a:buChar char="u"/>
            </a:pPr>
            <a:r>
              <a:rPr lang="en-US" altLang="en-US" dirty="0" smtClean="0"/>
              <a:t>Provide information</a:t>
            </a:r>
          </a:p>
          <a:p>
            <a:pPr>
              <a:buFont typeface="Wingdings" charset="2"/>
              <a:buChar char="u"/>
            </a:pPr>
            <a:r>
              <a:rPr lang="en-US" altLang="en-US" dirty="0" smtClean="0"/>
              <a:t>To keep you up to date with your roles, responsibilities and changes in the law and possible preventive measures you can take to protect yourselves as well as the children and families you serve</a:t>
            </a:r>
          </a:p>
          <a:p>
            <a:pPr>
              <a:buFont typeface="Wingdings" charset="2"/>
              <a:buChar char="u"/>
            </a:pPr>
            <a:r>
              <a:rPr lang="en-US" altLang="en-US" dirty="0" smtClean="0"/>
              <a:t>To hear concerns, answer questions, and develop ways to work together to better protect children</a:t>
            </a:r>
          </a:p>
        </p:txBody>
      </p:sp>
    </p:spTree>
    <p:custDataLst>
      <p:tags r:id="rId1"/>
    </p:custDataLst>
    <p:extLst>
      <p:ext uri="{BB962C8B-B14F-4D97-AF65-F5344CB8AC3E}">
        <p14:creationId xmlns:p14="http://schemas.microsoft.com/office/powerpoint/2010/main" val="1010772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388459" y="999066"/>
            <a:ext cx="4069080" cy="5211763"/>
          </a:xfrm>
        </p:spPr>
        <p:txBody>
          <a:bodyPr/>
          <a:lstStyle/>
          <a:p>
            <a:pPr marL="0" indent="0" algn="ctr" eaLnBrk="1" hangingPunct="1">
              <a:buNone/>
            </a:pPr>
            <a:endParaRPr lang="en-US" altLang="en-US" dirty="0" smtClean="0"/>
          </a:p>
          <a:p>
            <a:pPr marL="0" indent="0" algn="ctr" eaLnBrk="1" hangingPunct="1">
              <a:spcBef>
                <a:spcPts val="1200"/>
              </a:spcBef>
              <a:buNone/>
            </a:pPr>
            <a:endParaRPr lang="en-US" altLang="en-US" dirty="0" smtClean="0"/>
          </a:p>
          <a:p>
            <a:pPr marL="0" indent="0" algn="ctr" eaLnBrk="1" hangingPunct="1">
              <a:spcBef>
                <a:spcPts val="1200"/>
              </a:spcBef>
              <a:buNone/>
            </a:pPr>
            <a:endParaRPr lang="en-US" altLang="en-US" dirty="0"/>
          </a:p>
          <a:p>
            <a:pPr marL="0" indent="0" algn="ctr" eaLnBrk="1" hangingPunct="1">
              <a:spcBef>
                <a:spcPts val="1200"/>
              </a:spcBef>
              <a:buNone/>
            </a:pPr>
            <a:r>
              <a:rPr lang="en-US" altLang="en-US" dirty="0" smtClean="0"/>
              <a:t>Child Abuse and Neglect </a:t>
            </a:r>
            <a:r>
              <a:rPr lang="en-US" altLang="en-US" dirty="0" err="1" smtClean="0"/>
              <a:t>Careline</a:t>
            </a:r>
            <a:endParaRPr lang="en-US" altLang="en-US" dirty="0"/>
          </a:p>
          <a:p>
            <a:pPr marL="0" indent="0" algn="ctr" eaLnBrk="1" hangingPunct="1">
              <a:spcBef>
                <a:spcPts val="1200"/>
              </a:spcBef>
              <a:buNone/>
            </a:pPr>
            <a:r>
              <a:rPr lang="en-US" altLang="en-US" sz="2400" dirty="0" smtClean="0"/>
              <a:t>505 Hudson Street</a:t>
            </a:r>
          </a:p>
          <a:p>
            <a:pPr marL="0" indent="0" algn="ctr" eaLnBrk="1" hangingPunct="1">
              <a:spcBef>
                <a:spcPts val="1200"/>
              </a:spcBef>
              <a:buNone/>
            </a:pPr>
            <a:r>
              <a:rPr lang="en-US" altLang="en-US" sz="2400" dirty="0" smtClean="0"/>
              <a:t>Hartford, CT  06106</a:t>
            </a:r>
          </a:p>
          <a:p>
            <a:pPr marL="0" indent="0" algn="ctr" eaLnBrk="1" hangingPunct="1">
              <a:spcBef>
                <a:spcPts val="1200"/>
              </a:spcBef>
              <a:buNone/>
            </a:pPr>
            <a:r>
              <a:rPr lang="en-US" altLang="en-US" sz="2800" dirty="0" smtClean="0">
                <a:solidFill>
                  <a:schemeClr val="accent1"/>
                </a:solidFill>
              </a:rPr>
              <a:t>Phone:  1-800-842-2288</a:t>
            </a:r>
          </a:p>
          <a:p>
            <a:pPr marL="0" indent="0" algn="ctr">
              <a:spcBef>
                <a:spcPts val="1200"/>
              </a:spcBef>
              <a:buNone/>
            </a:pPr>
            <a:r>
              <a:rPr lang="en-US" altLang="en-US" sz="2800" dirty="0"/>
              <a:t>(FAX):  860-560-7073</a:t>
            </a:r>
          </a:p>
          <a:p>
            <a:pPr marL="0" indent="0" algn="ctr" eaLnBrk="1" hangingPunct="1">
              <a:spcBef>
                <a:spcPts val="1200"/>
              </a:spcBef>
              <a:buNone/>
            </a:pPr>
            <a:endParaRPr lang="en-US" altLang="en-US" sz="2800" dirty="0" smtClean="0">
              <a:solidFill>
                <a:schemeClr val="accent1"/>
              </a:solidFill>
            </a:endParaRPr>
          </a:p>
          <a:p>
            <a:pPr lvl="1" eaLnBrk="1" hangingPunct="1"/>
            <a:endParaRPr lang="en-US" altLang="en-US" dirty="0" smtClean="0"/>
          </a:p>
          <a:p>
            <a:pPr lvl="1" eaLnBrk="1" hangingPunct="1">
              <a:buFont typeface="Wingdings" panose="05000000000000000000" pitchFamily="2" charset="2"/>
              <a:buNone/>
            </a:pPr>
            <a:endParaRPr lang="en-US" altLang="en-US" dirty="0" smtClean="0"/>
          </a:p>
        </p:txBody>
      </p:sp>
      <p:sp>
        <p:nvSpPr>
          <p:cNvPr id="11" name="Rectangle 2"/>
          <p:cNvSpPr txBox="1">
            <a:spLocks noChangeArrowheads="1"/>
          </p:cNvSpPr>
          <p:nvPr/>
        </p:nvSpPr>
        <p:spPr>
          <a:xfrm>
            <a:off x="312385" y="677332"/>
            <a:ext cx="8574087" cy="897881"/>
          </a:xfrm>
          <a:prstGeom prst="rect">
            <a:avLst/>
          </a:prstGeom>
          <a:solidFill>
            <a:schemeClr val="accent6"/>
          </a:solidFill>
          <a:ln>
            <a:noFill/>
          </a:ln>
        </p:spPr>
        <p:txBody>
          <a:bodyPr vert="horz" lIns="91440" tIns="45720" rIns="91440" bIns="45720" rtlCol="0" anchor="b">
            <a:noAutofit/>
          </a:bodyPr>
          <a:lstStyle>
            <a:lvl1pPr algn="ctr" defTabSz="914400" rtl="0" eaLnBrk="1" latinLnBrk="0" hangingPunct="1">
              <a:spcBef>
                <a:spcPct val="0"/>
              </a:spcBef>
              <a:buNone/>
              <a:defRPr sz="3200" b="1" kern="1200">
                <a:solidFill>
                  <a:schemeClr val="accent2"/>
                </a:solidFill>
                <a:latin typeface="+mj-lt"/>
                <a:ea typeface="+mj-ea"/>
                <a:cs typeface="+mj-cs"/>
              </a:defRPr>
            </a:lvl1pPr>
          </a:lstStyle>
          <a:p>
            <a:r>
              <a:rPr lang="en-US" altLang="en-US" sz="3600" dirty="0" err="1" smtClean="0">
                <a:solidFill>
                  <a:srgbClr val="FFFFFF"/>
                </a:solidFill>
              </a:rPr>
              <a:t>Careline</a:t>
            </a:r>
            <a:r>
              <a:rPr lang="en-US" altLang="en-US" sz="3600" dirty="0" smtClean="0">
                <a:solidFill>
                  <a:srgbClr val="FFFFFF"/>
                </a:solidFill>
              </a:rPr>
              <a:t> Contact Information</a:t>
            </a:r>
          </a:p>
        </p:txBody>
      </p:sp>
      <p:pic>
        <p:nvPicPr>
          <p:cNvPr id="10" name="Picture 9" descr="BoyCrying.jpg"/>
          <p:cNvPicPr>
            <a:picLocks noChangeAspect="1"/>
          </p:cNvPicPr>
          <p:nvPr/>
        </p:nvPicPr>
        <p:blipFill rotWithShape="1">
          <a:blip r:embed="rId4" cstate="print">
            <a:extLst>
              <a:ext uri="{28A0092B-C50C-407E-A947-70E740481C1C}">
                <a14:useLocalDpi xmlns:a14="http://schemas.microsoft.com/office/drawing/2010/main" val="0"/>
              </a:ext>
            </a:extLst>
          </a:blip>
          <a:srcRect b="10476"/>
          <a:stretch/>
        </p:blipFill>
        <p:spPr>
          <a:xfrm>
            <a:off x="762001" y="1713640"/>
            <a:ext cx="3316111" cy="4467025"/>
          </a:xfrm>
          <a:prstGeom prst="rect">
            <a:avLst/>
          </a:prstGeom>
        </p:spPr>
      </p:pic>
    </p:spTree>
    <p:custDataLst>
      <p:tags r:id="rId1"/>
    </p:custDataLst>
    <p:extLst>
      <p:ext uri="{BB962C8B-B14F-4D97-AF65-F5344CB8AC3E}">
        <p14:creationId xmlns:p14="http://schemas.microsoft.com/office/powerpoint/2010/main" val="41241310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r>
              <a:rPr lang="en-US" altLang="en-US" dirty="0" smtClean="0"/>
              <a:t>When DCF Notifies the Police</a:t>
            </a:r>
          </a:p>
        </p:txBody>
      </p:sp>
      <p:sp>
        <p:nvSpPr>
          <p:cNvPr id="55300" name="Rectangle 3"/>
          <p:cNvSpPr>
            <a:spLocks noGrp="1" noChangeArrowheads="1"/>
          </p:cNvSpPr>
          <p:nvPr>
            <p:ph idx="1"/>
          </p:nvPr>
        </p:nvSpPr>
        <p:spPr>
          <a:xfrm>
            <a:off x="512618" y="1564965"/>
            <a:ext cx="7789868" cy="4724400"/>
          </a:xfrm>
        </p:spPr>
        <p:txBody>
          <a:bodyPr>
            <a:normAutofit/>
          </a:bodyPr>
          <a:lstStyle/>
          <a:p>
            <a:pPr marL="0" indent="0">
              <a:buNone/>
            </a:pPr>
            <a:r>
              <a:rPr lang="en-US" altLang="en-US" dirty="0" smtClean="0"/>
              <a:t>When DCF receives a report alleging sexual abuse or serious physical abuse, including, but not limited to, a report that a child has:</a:t>
            </a:r>
          </a:p>
          <a:p>
            <a:pPr marL="1541463" lvl="1" indent="-457200">
              <a:spcBef>
                <a:spcPts val="800"/>
              </a:spcBef>
              <a:tabLst>
                <a:tab pos="1658938" algn="l"/>
              </a:tabLst>
            </a:pPr>
            <a:r>
              <a:rPr lang="en-US" altLang="en-US" dirty="0" smtClean="0"/>
              <a:t>Died;</a:t>
            </a:r>
          </a:p>
          <a:p>
            <a:pPr marL="1541463" lvl="1" indent="-457200">
              <a:spcBef>
                <a:spcPts val="800"/>
              </a:spcBef>
              <a:tabLst>
                <a:tab pos="1658938" algn="l"/>
              </a:tabLst>
            </a:pPr>
            <a:r>
              <a:rPr lang="en-US" altLang="en-US" dirty="0" smtClean="0"/>
              <a:t>Been sexually assaulted;</a:t>
            </a:r>
          </a:p>
          <a:p>
            <a:pPr marL="1541463" lvl="1" indent="-457200">
              <a:spcBef>
                <a:spcPts val="800"/>
              </a:spcBef>
              <a:tabLst>
                <a:tab pos="1658938" algn="l"/>
              </a:tabLst>
            </a:pPr>
            <a:r>
              <a:rPr lang="en-US" altLang="en-US" dirty="0" smtClean="0"/>
              <a:t>Suffered brain damage, loss, or serious impairment of a bodily function or organ;</a:t>
            </a:r>
          </a:p>
          <a:p>
            <a:pPr marL="1541463" lvl="1" indent="-457200">
              <a:spcBef>
                <a:spcPts val="800"/>
              </a:spcBef>
              <a:tabLst>
                <a:tab pos="1658938" algn="l"/>
              </a:tabLst>
            </a:pPr>
            <a:r>
              <a:rPr lang="en-US" altLang="en-US" dirty="0" smtClean="0"/>
              <a:t>Been sexually exploited; or</a:t>
            </a:r>
          </a:p>
          <a:p>
            <a:pPr marL="1541463" lvl="1" indent="-457200">
              <a:spcBef>
                <a:spcPts val="800"/>
              </a:spcBef>
              <a:tabLst>
                <a:tab pos="1658938" algn="l"/>
              </a:tabLst>
            </a:pPr>
            <a:r>
              <a:rPr lang="en-US" altLang="en-US" dirty="0" smtClean="0"/>
              <a:t>Suffered serious non-accidental physical injury</a:t>
            </a:r>
          </a:p>
        </p:txBody>
      </p:sp>
      <p:sp>
        <p:nvSpPr>
          <p:cNvPr id="55301" name="Text Box 4"/>
          <p:cNvSpPr txBox="1">
            <a:spLocks noChangeArrowheads="1"/>
          </p:cNvSpPr>
          <p:nvPr/>
        </p:nvSpPr>
        <p:spPr bwMode="auto">
          <a:xfrm>
            <a:off x="228600" y="5413735"/>
            <a:ext cx="8915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eaLnBrk="1" hangingPunct="1">
              <a:buClrTx/>
              <a:buSzTx/>
              <a:buFontTx/>
              <a:buNone/>
            </a:pPr>
            <a:r>
              <a:rPr lang="en-US" altLang="en-US" b="1" i="1" dirty="0">
                <a:solidFill>
                  <a:srgbClr val="990000"/>
                </a:solidFill>
                <a:latin typeface="Arial Unicode MS" panose="020B0604020202020204" pitchFamily="34" charset="-128"/>
              </a:rPr>
              <a:t>DCF will notify the appropriate police department </a:t>
            </a:r>
            <a:r>
              <a:rPr lang="en-US" altLang="en-US" b="1" i="1" dirty="0" smtClean="0">
                <a:solidFill>
                  <a:srgbClr val="990000"/>
                </a:solidFill>
                <a:latin typeface="Arial Unicode MS" panose="020B0604020202020204" pitchFamily="34" charset="-128"/>
              </a:rPr>
              <a:t/>
            </a:r>
            <a:br>
              <a:rPr lang="en-US" altLang="en-US" b="1" i="1" dirty="0" smtClean="0">
                <a:solidFill>
                  <a:srgbClr val="990000"/>
                </a:solidFill>
                <a:latin typeface="Arial Unicode MS" panose="020B0604020202020204" pitchFamily="34" charset="-128"/>
              </a:rPr>
            </a:br>
            <a:r>
              <a:rPr lang="en-US" altLang="en-US" b="1" i="1" dirty="0" smtClean="0">
                <a:solidFill>
                  <a:srgbClr val="990000"/>
                </a:solidFill>
                <a:latin typeface="Arial Unicode MS" panose="020B0604020202020204" pitchFamily="34" charset="-128"/>
              </a:rPr>
              <a:t>within </a:t>
            </a:r>
            <a:r>
              <a:rPr lang="en-US" altLang="en-US" b="1" i="1" dirty="0">
                <a:solidFill>
                  <a:srgbClr val="990000"/>
                </a:solidFill>
                <a:latin typeface="Arial Unicode MS" panose="020B0604020202020204" pitchFamily="34" charset="-128"/>
              </a:rPr>
              <a:t>12 hours of the receipt of such report.</a:t>
            </a:r>
          </a:p>
        </p:txBody>
      </p:sp>
    </p:spTree>
    <p:custDataLst>
      <p:tags r:id="rId1"/>
    </p:custDataLst>
    <p:extLst>
      <p:ext uri="{BB962C8B-B14F-4D97-AF65-F5344CB8AC3E}">
        <p14:creationId xmlns:p14="http://schemas.microsoft.com/office/powerpoint/2010/main" val="3290216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9415" y="5106801"/>
            <a:ext cx="8360242" cy="751001"/>
          </a:xfrm>
        </p:spPr>
        <p:txBody>
          <a:bodyPr>
            <a:normAutofit/>
          </a:bodyPr>
          <a:lstStyle/>
          <a:p>
            <a:pPr algn="ctr"/>
            <a:r>
              <a:rPr lang="en-US" altLang="en-US" sz="4000" dirty="0"/>
              <a:t>Confidentiality </a:t>
            </a:r>
            <a:r>
              <a:rPr lang="en-US" altLang="en-US" sz="4000" dirty="0" smtClean="0"/>
              <a:t>&amp;  Anonymity</a:t>
            </a:r>
            <a:endParaRPr lang="en-US" sz="4000" dirty="0"/>
          </a:p>
        </p:txBody>
      </p:sp>
      <p:sp>
        <p:nvSpPr>
          <p:cNvPr id="2" name="Picture Placeholder 1"/>
          <p:cNvSpPr>
            <a:spLocks noGrp="1"/>
          </p:cNvSpPr>
          <p:nvPr>
            <p:ph type="pic" idx="1"/>
          </p:nvPr>
        </p:nvSpPr>
        <p:spPr/>
      </p:sp>
      <p:pic>
        <p:nvPicPr>
          <p:cNvPr id="5" name="Picture Placeholder 4" descr="confidentailmeeting.jpg"/>
          <p:cNvPicPr>
            <a:picLocks noChangeAspect="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rcRect t="11878" b="11878"/>
          <a:stretch>
            <a:fillRect/>
          </a:stretch>
        </p:blipFill>
        <p:spPr>
          <a:xfrm>
            <a:off x="349583" y="505230"/>
            <a:ext cx="8465265" cy="4295806"/>
          </a:xfrm>
          <a:prstGeom prst="rect">
            <a:avLst/>
          </a:prstGeom>
        </p:spPr>
      </p:pic>
    </p:spTree>
    <p:custDataLst>
      <p:tags r:id="rId1"/>
    </p:custDataLst>
    <p:extLst>
      <p:ext uri="{BB962C8B-B14F-4D97-AF65-F5344CB8AC3E}">
        <p14:creationId xmlns:p14="http://schemas.microsoft.com/office/powerpoint/2010/main" val="39035622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21675"/>
            <a:ext cx="3878135" cy="3918857"/>
          </a:xfrm>
          <a:prstGeom prst="rect">
            <a:avLst/>
          </a:prstGeo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395" name="Rectangle 2"/>
          <p:cNvSpPr>
            <a:spLocks noGrp="1" noChangeArrowheads="1"/>
          </p:cNvSpPr>
          <p:nvPr>
            <p:ph type="title"/>
          </p:nvPr>
        </p:nvSpPr>
        <p:spPr>
          <a:xfrm>
            <a:off x="273108" y="368673"/>
            <a:ext cx="8575594" cy="983128"/>
          </a:xfrm>
        </p:spPr>
        <p:txBody>
          <a:bodyPr/>
          <a:lstStyle/>
          <a:p>
            <a:r>
              <a:rPr lang="en-US" altLang="en-US" dirty="0" smtClean="0"/>
              <a:t>Anonymity   </a:t>
            </a:r>
          </a:p>
        </p:txBody>
      </p:sp>
      <p:sp>
        <p:nvSpPr>
          <p:cNvPr id="59396" name="Rectangle 3"/>
          <p:cNvSpPr>
            <a:spLocks noGrp="1" noChangeArrowheads="1"/>
          </p:cNvSpPr>
          <p:nvPr>
            <p:ph sz="half" idx="1"/>
          </p:nvPr>
        </p:nvSpPr>
        <p:spPr>
          <a:xfrm>
            <a:off x="354105" y="2771875"/>
            <a:ext cx="3360165" cy="3700396"/>
          </a:xfrm>
        </p:spPr>
        <p:txBody>
          <a:bodyPr>
            <a:normAutofit fontScale="85000" lnSpcReduction="10000"/>
          </a:bodyPr>
          <a:lstStyle/>
          <a:p>
            <a:pPr marL="0" indent="0">
              <a:buNone/>
            </a:pPr>
            <a:r>
              <a:rPr lang="en-US" altLang="en-US" sz="2400" dirty="0" smtClean="0">
                <a:solidFill>
                  <a:schemeClr val="bg1"/>
                </a:solidFill>
              </a:rPr>
              <a:t>Mandated Reporters are required to give their name when they make a report to DCF, however, reporters may request anonymity to protect their privacy.  </a:t>
            </a:r>
          </a:p>
          <a:p>
            <a:pPr marL="0" indent="0">
              <a:buNone/>
            </a:pPr>
            <a:r>
              <a:rPr lang="en-US" altLang="en-US" sz="2400" dirty="0" smtClean="0">
                <a:solidFill>
                  <a:schemeClr val="bg1"/>
                </a:solidFill>
              </a:rPr>
              <a:t>DCF would not disclose their name or identity unless mandated to do so by the law. </a:t>
            </a:r>
            <a:br>
              <a:rPr lang="en-US" altLang="en-US" sz="2400" dirty="0" smtClean="0">
                <a:solidFill>
                  <a:schemeClr val="bg1"/>
                </a:solidFill>
              </a:rPr>
            </a:br>
            <a:r>
              <a:rPr lang="en-US" altLang="en-US" sz="2400" b="1" dirty="0" smtClean="0">
                <a:solidFill>
                  <a:srgbClr val="DD7E0E"/>
                </a:solidFill>
              </a:rPr>
              <a:t>(CGS 17a-28 and 17a-101)  </a:t>
            </a:r>
          </a:p>
          <a:p>
            <a:endParaRPr lang="en-US" altLang="en-US" dirty="0" smtClean="0"/>
          </a:p>
          <a:p>
            <a:pPr marL="0" indent="0">
              <a:buNone/>
            </a:pPr>
            <a:endParaRPr lang="en-US" altLang="en-US" dirty="0" smtClean="0"/>
          </a:p>
          <a:p>
            <a:endParaRPr lang="en-US" altLang="en-US" dirty="0" smtClean="0"/>
          </a:p>
        </p:txBody>
      </p:sp>
      <p:sp>
        <p:nvSpPr>
          <p:cNvPr id="2" name="Content Placeholder 1"/>
          <p:cNvSpPr>
            <a:spLocks noGrp="1"/>
          </p:cNvSpPr>
          <p:nvPr>
            <p:ph sz="half" idx="2"/>
          </p:nvPr>
        </p:nvSpPr>
        <p:spPr>
          <a:xfrm>
            <a:off x="4123936" y="2709293"/>
            <a:ext cx="4724766" cy="3803932"/>
          </a:xfrm>
        </p:spPr>
        <p:txBody>
          <a:bodyPr>
            <a:normAutofit fontScale="85000" lnSpcReduction="10000"/>
          </a:bodyPr>
          <a:lstStyle/>
          <a:p>
            <a:pPr eaLnBrk="1" hangingPunct="1">
              <a:lnSpc>
                <a:spcPct val="90000"/>
              </a:lnSpc>
              <a:buClrTx/>
              <a:buSzTx/>
              <a:buFontTx/>
              <a:buChar char="•"/>
            </a:pPr>
            <a:r>
              <a:rPr lang="en-US" altLang="en-US" sz="2000" dirty="0" smtClean="0"/>
              <a:t>A DCF Employee</a:t>
            </a:r>
          </a:p>
          <a:p>
            <a:pPr eaLnBrk="1" hangingPunct="1">
              <a:lnSpc>
                <a:spcPct val="90000"/>
              </a:lnSpc>
              <a:buClrTx/>
              <a:buSzTx/>
              <a:buFontTx/>
              <a:buChar char="•"/>
            </a:pPr>
            <a:r>
              <a:rPr lang="en-US" altLang="en-US" sz="2000" dirty="0" smtClean="0"/>
              <a:t>A Law Enforcement Officer</a:t>
            </a:r>
          </a:p>
          <a:p>
            <a:pPr eaLnBrk="1" hangingPunct="1">
              <a:lnSpc>
                <a:spcPct val="90000"/>
              </a:lnSpc>
              <a:buClrTx/>
              <a:buSzTx/>
              <a:buFontTx/>
              <a:buChar char="•"/>
            </a:pPr>
            <a:r>
              <a:rPr lang="en-US" altLang="en-US" sz="2000" dirty="0" smtClean="0"/>
              <a:t>An Appropriate State’s Attorney</a:t>
            </a:r>
          </a:p>
          <a:p>
            <a:pPr eaLnBrk="1" hangingPunct="1">
              <a:lnSpc>
                <a:spcPct val="90000"/>
              </a:lnSpc>
              <a:buClrTx/>
              <a:buSzTx/>
              <a:buFontTx/>
              <a:buChar char="•"/>
            </a:pPr>
            <a:r>
              <a:rPr lang="en-US" altLang="en-US" sz="2000" dirty="0" smtClean="0"/>
              <a:t>An Appropriate Assistant Attorney General</a:t>
            </a:r>
          </a:p>
          <a:p>
            <a:pPr eaLnBrk="1" hangingPunct="1">
              <a:lnSpc>
                <a:spcPct val="90000"/>
              </a:lnSpc>
              <a:buClrTx/>
              <a:buSzTx/>
              <a:buFontTx/>
              <a:buChar char="•"/>
            </a:pPr>
            <a:r>
              <a:rPr lang="en-US" altLang="en-US" sz="2000" dirty="0" smtClean="0"/>
              <a:t>A Judge and all necessary parties in a Juvenile Court proceeding or criminal prosecution involving child abuse and neglect</a:t>
            </a:r>
          </a:p>
          <a:p>
            <a:pPr eaLnBrk="1" hangingPunct="1">
              <a:lnSpc>
                <a:spcPct val="90000"/>
              </a:lnSpc>
              <a:buClrTx/>
              <a:buSzTx/>
              <a:buFontTx/>
              <a:buChar char="•"/>
            </a:pPr>
            <a:r>
              <a:rPr lang="en-US" altLang="en-US" sz="2000" dirty="0" smtClean="0"/>
              <a:t>A State Child Care Licensing Agency, Executive Director of any institution, school or facility, or Superintendent of Schools.</a:t>
            </a:r>
            <a:endParaRPr lang="en-US" altLang="en-US" sz="2000" dirty="0"/>
          </a:p>
        </p:txBody>
      </p:sp>
      <p:sp>
        <p:nvSpPr>
          <p:cNvPr id="59398" name="Text Box 5"/>
          <p:cNvSpPr txBox="1">
            <a:spLocks noChangeArrowheads="1"/>
          </p:cNvSpPr>
          <p:nvPr/>
        </p:nvSpPr>
        <p:spPr bwMode="auto">
          <a:xfrm>
            <a:off x="955878" y="1699310"/>
            <a:ext cx="7619716"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eaLnBrk="1" hangingPunct="1">
              <a:lnSpc>
                <a:spcPct val="90000"/>
              </a:lnSpc>
              <a:buClrTx/>
              <a:buSzTx/>
              <a:buFontTx/>
              <a:buNone/>
            </a:pPr>
            <a:r>
              <a:rPr lang="en-US" altLang="en-US" sz="2000" b="1" dirty="0">
                <a:solidFill>
                  <a:srgbClr val="990000"/>
                </a:solidFill>
                <a:latin typeface="+mn-lt"/>
              </a:rPr>
              <a:t>The name of the reporter of child abuse/neglect shall be kept confidential upon his/her request.  However, it shall be disclosed to</a:t>
            </a:r>
            <a:r>
              <a:rPr lang="en-US" altLang="en-US" sz="2000" b="1" dirty="0" smtClean="0">
                <a:solidFill>
                  <a:srgbClr val="990000"/>
                </a:solidFill>
                <a:latin typeface="+mn-lt"/>
              </a:rPr>
              <a:t>:</a:t>
            </a:r>
            <a:endParaRPr lang="en-US" altLang="en-US" sz="2000" b="1" dirty="0">
              <a:solidFill>
                <a:srgbClr val="990000"/>
              </a:solidFill>
              <a:latin typeface="+mn-lt"/>
            </a:endParaRPr>
          </a:p>
          <a:p>
            <a:pPr eaLnBrk="1" hangingPunct="1">
              <a:spcBef>
                <a:spcPct val="0"/>
              </a:spcBef>
              <a:buClrTx/>
              <a:buSzTx/>
              <a:buFontTx/>
              <a:buNone/>
            </a:pPr>
            <a:endParaRPr lang="en-US" altLang="en-US" sz="1600" b="1" i="1" u="sng" dirty="0">
              <a:solidFill>
                <a:schemeClr val="tx1"/>
              </a:solidFill>
              <a:latin typeface="Arial Unicode MS" panose="020B0604020202020204" pitchFamily="34" charset="-128"/>
            </a:endParaRPr>
          </a:p>
        </p:txBody>
      </p:sp>
    </p:spTree>
    <p:custDataLst>
      <p:tags r:id="rId1"/>
    </p:custDataLst>
    <p:extLst>
      <p:ext uri="{BB962C8B-B14F-4D97-AF65-F5344CB8AC3E}">
        <p14:creationId xmlns:p14="http://schemas.microsoft.com/office/powerpoint/2010/main" val="3658169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1" y="4574268"/>
            <a:ext cx="8360242" cy="1433728"/>
          </a:xfrm>
        </p:spPr>
        <p:txBody>
          <a:bodyPr>
            <a:noAutofit/>
          </a:bodyPr>
          <a:lstStyle/>
          <a:p>
            <a:pPr algn="ctr"/>
            <a:r>
              <a:rPr lang="en-US" altLang="en-US" sz="3200" dirty="0"/>
              <a:t>Legal Protections for Reporting &amp; Consequences </a:t>
            </a:r>
            <a:br>
              <a:rPr lang="en-US" altLang="en-US" sz="3200" dirty="0"/>
            </a:br>
            <a:r>
              <a:rPr lang="en-US" altLang="en-US" sz="3200" dirty="0"/>
              <a:t>for Failing to Report</a:t>
            </a:r>
            <a:endParaRPr lang="en-US" sz="3200" dirty="0"/>
          </a:p>
        </p:txBody>
      </p:sp>
      <p:pic>
        <p:nvPicPr>
          <p:cNvPr id="4" name="LegalScale.jpg" descr="/Volumes/Storage/MRoct15/MRimages/LegalScale.jpg"/>
          <p:cNvPicPr>
            <a:picLocks noGrp="1" noChangeAspect="1"/>
          </p:cNvPicPr>
          <p:nvPr>
            <p:ph type="pic" idx="1"/>
          </p:nvPr>
        </p:nvPicPr>
        <p:blipFill>
          <a:blip r:embed="rId4" r:link="rId6">
            <a:extLst>
              <a:ext uri="{BEBA8EAE-BF5A-486C-A8C5-ECC9F3942E4B}">
                <a14:imgProps xmlns:a14="http://schemas.microsoft.com/office/drawing/2010/main">
                  <a14:imgLayer r:embed="rId5">
                    <a14:imgEffect>
                      <a14:colorTemperature colorTemp="11500"/>
                    </a14:imgEffect>
                    <a14:imgEffect>
                      <a14:saturation sat="87000"/>
                    </a14:imgEffect>
                  </a14:imgLayer>
                </a14:imgProps>
              </a:ext>
              <a:ext uri="{28A0092B-C50C-407E-A947-70E740481C1C}">
                <a14:useLocalDpi xmlns:a14="http://schemas.microsoft.com/office/drawing/2010/main" val="0"/>
              </a:ext>
            </a:extLst>
          </a:blip>
          <a:srcRect t="11878" b="11878"/>
          <a:stretch>
            <a:fillRect/>
          </a:stretch>
        </p:blipFill>
        <p:spPr/>
      </p:pic>
    </p:spTree>
    <p:custDataLst>
      <p:tags r:id="rId1"/>
    </p:custDataLst>
    <p:extLst>
      <p:ext uri="{BB962C8B-B14F-4D97-AF65-F5344CB8AC3E}">
        <p14:creationId xmlns:p14="http://schemas.microsoft.com/office/powerpoint/2010/main" val="4036852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altLang="en-US" dirty="0"/>
              <a:t>Immunity and False </a:t>
            </a:r>
            <a:r>
              <a:rPr lang="en-US" altLang="en-US" dirty="0" smtClean="0"/>
              <a:t>Reporting</a:t>
            </a:r>
            <a:br>
              <a:rPr lang="en-US" altLang="en-US" dirty="0" smtClean="0"/>
            </a:br>
            <a:r>
              <a:rPr lang="en-US" altLang="en-US" dirty="0" smtClean="0"/>
              <a:t>CGS 17a-101e</a:t>
            </a:r>
            <a:endParaRPr lang="en-US" dirty="0"/>
          </a:p>
        </p:txBody>
      </p:sp>
      <p:sp>
        <p:nvSpPr>
          <p:cNvPr id="63491" name="Rectangle 3"/>
          <p:cNvSpPr>
            <a:spLocks noGrp="1" noChangeArrowheads="1"/>
          </p:cNvSpPr>
          <p:nvPr>
            <p:ph idx="1"/>
          </p:nvPr>
        </p:nvSpPr>
        <p:spPr>
          <a:xfrm>
            <a:off x="920130" y="1674205"/>
            <a:ext cx="7245799" cy="4724400"/>
          </a:xfrm>
        </p:spPr>
        <p:txBody>
          <a:bodyPr>
            <a:normAutofit fontScale="85000" lnSpcReduction="10000"/>
          </a:bodyPr>
          <a:lstStyle/>
          <a:p>
            <a:pPr marL="0" indent="0">
              <a:spcBef>
                <a:spcPts val="1200"/>
              </a:spcBef>
              <a:buNone/>
            </a:pPr>
            <a:r>
              <a:rPr lang="en-US" altLang="en-US" dirty="0" smtClean="0"/>
              <a:t> </a:t>
            </a:r>
            <a:r>
              <a:rPr lang="en-US" altLang="en-US" sz="2800" b="1" u="sng" dirty="0" smtClean="0">
                <a:solidFill>
                  <a:srgbClr val="DD7E0E"/>
                </a:solidFill>
              </a:rPr>
              <a:t>Immunity</a:t>
            </a:r>
            <a:r>
              <a:rPr lang="en-US" altLang="en-US" sz="2800" dirty="0" smtClean="0"/>
              <a:t> – </a:t>
            </a:r>
          </a:p>
          <a:p>
            <a:pPr marL="3175" indent="0">
              <a:spcBef>
                <a:spcPts val="600"/>
              </a:spcBef>
              <a:buNone/>
            </a:pPr>
            <a:r>
              <a:rPr lang="en-US" altLang="en-US" sz="2800" dirty="0" smtClean="0"/>
              <a:t>Any person, institution, or agency which in </a:t>
            </a:r>
            <a:br>
              <a:rPr lang="en-US" altLang="en-US" sz="2800" dirty="0" smtClean="0"/>
            </a:br>
            <a:r>
              <a:rPr lang="en-US" altLang="en-US" sz="2800" dirty="0" smtClean="0"/>
              <a:t>good faith makes a</a:t>
            </a:r>
            <a:r>
              <a:rPr lang="en-US" altLang="en-US" sz="2800" dirty="0">
                <a:solidFill>
                  <a:schemeClr val="accent6">
                    <a:lumMod val="50000"/>
                  </a:schemeClr>
                </a:solidFill>
              </a:rPr>
              <a:t> </a:t>
            </a:r>
            <a:r>
              <a:rPr lang="en-US" altLang="en-US" sz="2800" dirty="0" smtClean="0">
                <a:solidFill>
                  <a:schemeClr val="accent6">
                    <a:lumMod val="50000"/>
                  </a:schemeClr>
                </a:solidFill>
              </a:rPr>
              <a:t>report</a:t>
            </a:r>
            <a:r>
              <a:rPr lang="en-US" altLang="en-US" sz="2800" dirty="0" smtClean="0"/>
              <a:t> pursuant to </a:t>
            </a:r>
            <a:r>
              <a:rPr lang="en-US" altLang="en-US" sz="2800" dirty="0" smtClean="0">
                <a:solidFill>
                  <a:schemeClr val="accent6">
                    <a:lumMod val="50000"/>
                  </a:schemeClr>
                </a:solidFill>
              </a:rPr>
              <a:t>sections 17a-101a to 17a-101d, </a:t>
            </a:r>
            <a:r>
              <a:rPr lang="en-US" altLang="en-US" sz="2800" dirty="0" smtClean="0"/>
              <a:t>inclusive, and 17a-103, or provides professional medical intervention or assistance in any proceeding involving child abuse and neglect, shall be immune from any liability, civil or criminal. </a:t>
            </a:r>
          </a:p>
          <a:p>
            <a:pPr marL="3175" indent="0">
              <a:spcBef>
                <a:spcPts val="600"/>
              </a:spcBef>
              <a:buNone/>
            </a:pPr>
            <a:endParaRPr lang="en-US" altLang="en-US" sz="2800" b="1" u="sng" dirty="0">
              <a:solidFill>
                <a:srgbClr val="DD7E0E"/>
              </a:solidFill>
            </a:endParaRPr>
          </a:p>
          <a:p>
            <a:pPr marL="3175" indent="0">
              <a:spcBef>
                <a:spcPts val="600"/>
              </a:spcBef>
              <a:buNone/>
            </a:pPr>
            <a:r>
              <a:rPr lang="en-US" altLang="en-US" sz="2800" b="1" u="sng" dirty="0" smtClean="0">
                <a:solidFill>
                  <a:srgbClr val="DD7E0E"/>
                </a:solidFill>
              </a:rPr>
              <a:t>False Reporting </a:t>
            </a:r>
            <a:r>
              <a:rPr lang="en-US" altLang="en-US" sz="2800" dirty="0" smtClean="0"/>
              <a:t>– </a:t>
            </a:r>
          </a:p>
          <a:p>
            <a:pPr marL="3175" indent="0">
              <a:spcBef>
                <a:spcPts val="600"/>
              </a:spcBef>
              <a:buNone/>
            </a:pPr>
            <a:r>
              <a:rPr lang="en-US" altLang="en-US" sz="2800" dirty="0" smtClean="0"/>
              <a:t>Any person who knowingly makes a false report </a:t>
            </a:r>
            <a:br>
              <a:rPr lang="en-US" altLang="en-US" sz="2800" dirty="0" smtClean="0"/>
            </a:br>
            <a:r>
              <a:rPr lang="en-US" altLang="en-US" sz="2800" dirty="0" smtClean="0"/>
              <a:t>of child abuse or neglect shall be fined not more than $2000 or imprisoned not more than one year or both.</a:t>
            </a:r>
          </a:p>
        </p:txBody>
      </p:sp>
    </p:spTree>
    <p:custDataLst>
      <p:tags r:id="rId1"/>
    </p:custDataLst>
    <p:extLst>
      <p:ext uri="{BB962C8B-B14F-4D97-AF65-F5344CB8AC3E}">
        <p14:creationId xmlns:p14="http://schemas.microsoft.com/office/powerpoint/2010/main" val="14138096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noAutofit/>
          </a:bodyPr>
          <a:lstStyle/>
          <a:p>
            <a:r>
              <a:rPr lang="en-US" altLang="en-US" sz="3200" dirty="0" smtClean="0"/>
              <a:t>Failing to Report </a:t>
            </a:r>
            <a:br>
              <a:rPr lang="en-US" altLang="en-US" sz="3200" dirty="0" smtClean="0"/>
            </a:br>
            <a:r>
              <a:rPr lang="en-US" altLang="en-US" sz="3200" dirty="0" smtClean="0"/>
              <a:t>and/or Delayed Reporting</a:t>
            </a:r>
          </a:p>
        </p:txBody>
      </p:sp>
      <p:sp>
        <p:nvSpPr>
          <p:cNvPr id="65540" name="Rectangle 3"/>
          <p:cNvSpPr>
            <a:spLocks noGrp="1" noChangeArrowheads="1"/>
          </p:cNvSpPr>
          <p:nvPr>
            <p:ph idx="1"/>
          </p:nvPr>
        </p:nvSpPr>
        <p:spPr>
          <a:xfrm>
            <a:off x="533400" y="1600200"/>
            <a:ext cx="8229600" cy="4724400"/>
          </a:xfrm>
        </p:spPr>
        <p:txBody>
          <a:bodyPr>
            <a:noAutofit/>
          </a:bodyPr>
          <a:lstStyle/>
          <a:p>
            <a:pPr marL="0" indent="0">
              <a:buNone/>
            </a:pPr>
            <a:r>
              <a:rPr lang="en-US" altLang="en-US" sz="2000" dirty="0" smtClean="0"/>
              <a:t>Any person required by the law to report a case of suspected child abuse/neglect who fails to make such report or fails to do so within the required time period shall be guilty of a class A misdemeanor. </a:t>
            </a:r>
            <a:endParaRPr lang="en-US" altLang="en-US" sz="2000" dirty="0"/>
          </a:p>
          <a:p>
            <a:pPr marL="0" indent="0">
              <a:buNone/>
            </a:pPr>
            <a:r>
              <a:rPr lang="en-US" altLang="en-US" sz="2000" dirty="0" smtClean="0"/>
              <a:t>*If the violation is a) a subsequent violation, b) willful or intentional or due to gross negligence, or c) such person had actual knowledge of the abuse or neglect, such person shall be guilty of a class E felony. </a:t>
            </a:r>
          </a:p>
          <a:p>
            <a:pPr marL="0" indent="0">
              <a:buNone/>
            </a:pPr>
            <a:r>
              <a:rPr lang="en-US" altLang="en-US" sz="2000" dirty="0" smtClean="0"/>
              <a:t>	</a:t>
            </a:r>
            <a:r>
              <a:rPr lang="en-US" altLang="en-US" sz="2000" i="1" dirty="0"/>
              <a:t>*Public Act 15-205 – Effective 10/1/2015	</a:t>
            </a:r>
            <a:endParaRPr lang="en-US" altLang="en-US" sz="2000" dirty="0"/>
          </a:p>
          <a:p>
            <a:pPr marL="0" indent="0">
              <a:buNone/>
            </a:pPr>
            <a:r>
              <a:rPr lang="en-US" altLang="en-US" sz="2000" dirty="0" smtClean="0"/>
              <a:t>A person found guilty of failure to report shall also be required to participate in an educational and training program.</a:t>
            </a:r>
            <a:endParaRPr lang="en-US" altLang="en-US" sz="2000" b="1" i="1" cap="small" dirty="0" smtClean="0">
              <a:solidFill>
                <a:srgbClr val="DD7E0E"/>
              </a:solidFill>
            </a:endParaRPr>
          </a:p>
          <a:p>
            <a:pPr marL="3175" indent="0" algn="ctr">
              <a:buNone/>
            </a:pPr>
            <a:r>
              <a:rPr lang="en-US" altLang="en-US" sz="2000" b="1" i="1" cap="small" dirty="0" smtClean="0">
                <a:solidFill>
                  <a:srgbClr val="DD7E0E"/>
                </a:solidFill>
              </a:rPr>
              <a:t>DCF Is Required To Notify The Chief State’s Attorney </a:t>
            </a:r>
            <a:br>
              <a:rPr lang="en-US" altLang="en-US" sz="2000" b="1" i="1" cap="small" dirty="0" smtClean="0">
                <a:solidFill>
                  <a:srgbClr val="DD7E0E"/>
                </a:solidFill>
              </a:rPr>
            </a:br>
            <a:r>
              <a:rPr lang="en-US" altLang="en-US" sz="2000" b="1" i="1" cap="small" dirty="0" smtClean="0">
                <a:solidFill>
                  <a:srgbClr val="DD7E0E"/>
                </a:solidFill>
              </a:rPr>
              <a:t>If It Suspects That A Person Has Failed To Report Or </a:t>
            </a:r>
            <a:br>
              <a:rPr lang="en-US" altLang="en-US" sz="2000" b="1" i="1" cap="small" dirty="0" smtClean="0">
                <a:solidFill>
                  <a:srgbClr val="DD7E0E"/>
                </a:solidFill>
              </a:rPr>
            </a:br>
            <a:r>
              <a:rPr lang="en-US" altLang="en-US" sz="2000" b="1" i="1" cap="small" dirty="0" smtClean="0">
                <a:solidFill>
                  <a:srgbClr val="DD7E0E"/>
                </a:solidFill>
              </a:rPr>
              <a:t>Did Not Report Within The Required Time-frames.</a:t>
            </a:r>
          </a:p>
          <a:p>
            <a:pPr marL="0" indent="0">
              <a:buNone/>
            </a:pPr>
            <a:r>
              <a:rPr lang="en-US" altLang="en-US" sz="2000" dirty="0" smtClean="0"/>
              <a:t>	</a:t>
            </a:r>
          </a:p>
        </p:txBody>
      </p:sp>
    </p:spTree>
    <p:custDataLst>
      <p:tags r:id="rId1"/>
    </p:custDataLst>
    <p:extLst>
      <p:ext uri="{BB962C8B-B14F-4D97-AF65-F5344CB8AC3E}">
        <p14:creationId xmlns:p14="http://schemas.microsoft.com/office/powerpoint/2010/main" val="1499117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307851" y="355017"/>
            <a:ext cx="8554506" cy="987427"/>
          </a:xfrm>
        </p:spPr>
        <p:txBody>
          <a:bodyPr>
            <a:normAutofit fontScale="90000"/>
          </a:bodyPr>
          <a:lstStyle/>
          <a:p>
            <a:r>
              <a:rPr lang="en-US" altLang="en-US" dirty="0" smtClean="0"/>
              <a:t>Prevention or Interference in Reporting</a:t>
            </a:r>
          </a:p>
        </p:txBody>
      </p:sp>
      <p:sp>
        <p:nvSpPr>
          <p:cNvPr id="67588" name="Rectangle 3"/>
          <p:cNvSpPr>
            <a:spLocks noGrp="1" noChangeArrowheads="1"/>
          </p:cNvSpPr>
          <p:nvPr>
            <p:ph idx="1"/>
          </p:nvPr>
        </p:nvSpPr>
        <p:spPr>
          <a:xfrm>
            <a:off x="573522" y="1816058"/>
            <a:ext cx="4820360" cy="4492348"/>
          </a:xfrm>
        </p:spPr>
        <p:txBody>
          <a:bodyPr>
            <a:normAutofit/>
          </a:bodyPr>
          <a:lstStyle/>
          <a:p>
            <a:pPr marL="0" indent="0">
              <a:lnSpc>
                <a:spcPct val="150000"/>
              </a:lnSpc>
              <a:buNone/>
            </a:pPr>
            <a:r>
              <a:rPr lang="en-US" altLang="en-US" dirty="0" smtClean="0"/>
              <a:t>Any person who intentionally and unreasonably interferes with or prevents the making of a report, </a:t>
            </a:r>
            <a:br>
              <a:rPr lang="en-US" altLang="en-US" dirty="0" smtClean="0"/>
            </a:br>
            <a:r>
              <a:rPr lang="en-US" altLang="en-US" dirty="0" smtClean="0">
                <a:solidFill>
                  <a:schemeClr val="accent2">
                    <a:lumMod val="75000"/>
                  </a:schemeClr>
                </a:solidFill>
              </a:rPr>
              <a:t>*</a:t>
            </a:r>
            <a:r>
              <a:rPr lang="en-US" altLang="en-US" i="1" dirty="0" smtClean="0">
                <a:solidFill>
                  <a:schemeClr val="accent2">
                    <a:lumMod val="75000"/>
                  </a:schemeClr>
                </a:solidFill>
              </a:rPr>
              <a:t>or attempts or conspires to do so</a:t>
            </a:r>
            <a:r>
              <a:rPr lang="en-US" altLang="en-US" dirty="0" smtClean="0"/>
              <a:t>, shall be guilty of a class D felony.</a:t>
            </a:r>
          </a:p>
          <a:p>
            <a:pPr marL="0" indent="0">
              <a:buNone/>
            </a:pPr>
            <a:r>
              <a:rPr lang="en-US" altLang="en-US" sz="1800" i="1" dirty="0" smtClean="0"/>
              <a:t>* Public Act 15-205 – Effective 10/1/2015</a:t>
            </a:r>
            <a:r>
              <a:rPr lang="en-US" altLang="en-US" dirty="0" smtClean="0"/>
              <a:t>				</a:t>
            </a:r>
          </a:p>
        </p:txBody>
      </p:sp>
      <p:pic>
        <p:nvPicPr>
          <p:cNvPr id="2" name="Picture 1" descr="AAGirlCryingTissu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34856" y="1706811"/>
            <a:ext cx="2944354" cy="4416531"/>
          </a:xfrm>
          <a:prstGeom prst="rect">
            <a:avLst/>
          </a:prstGeom>
        </p:spPr>
      </p:pic>
    </p:spTree>
    <p:custDataLst>
      <p:tags r:id="rId1"/>
    </p:custDataLst>
    <p:extLst>
      <p:ext uri="{BB962C8B-B14F-4D97-AF65-F5344CB8AC3E}">
        <p14:creationId xmlns:p14="http://schemas.microsoft.com/office/powerpoint/2010/main" val="4967983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86764" y="382327"/>
            <a:ext cx="8570482" cy="943917"/>
          </a:xfrm>
        </p:spPr>
        <p:txBody>
          <a:bodyPr/>
          <a:lstStyle/>
          <a:p>
            <a:r>
              <a:rPr lang="en-US" altLang="en-US" dirty="0" smtClean="0"/>
              <a:t>Employee Protection</a:t>
            </a:r>
          </a:p>
        </p:txBody>
      </p:sp>
      <p:sp>
        <p:nvSpPr>
          <p:cNvPr id="69636" name="Rectangle 3"/>
          <p:cNvSpPr>
            <a:spLocks noGrp="1" noChangeArrowheads="1"/>
          </p:cNvSpPr>
          <p:nvPr>
            <p:ph idx="1"/>
          </p:nvPr>
        </p:nvSpPr>
        <p:spPr>
          <a:xfrm>
            <a:off x="304800" y="1486570"/>
            <a:ext cx="8534400" cy="5105400"/>
          </a:xfrm>
        </p:spPr>
        <p:txBody>
          <a:bodyPr>
            <a:normAutofit lnSpcReduction="10000"/>
          </a:bodyPr>
          <a:lstStyle/>
          <a:p>
            <a:pPr marL="0" lvl="1" indent="0">
              <a:buNone/>
            </a:pPr>
            <a:r>
              <a:rPr lang="en-US" altLang="en-US" sz="2400" b="1" dirty="0" smtClean="0"/>
              <a:t>No employer shall </a:t>
            </a:r>
          </a:p>
          <a:p>
            <a:pPr marL="509588" lvl="1" indent="0">
              <a:lnSpc>
                <a:spcPct val="110000"/>
              </a:lnSpc>
              <a:spcBef>
                <a:spcPts val="1200"/>
              </a:spcBef>
              <a:buNone/>
            </a:pPr>
            <a:r>
              <a:rPr lang="en-US" altLang="en-US" dirty="0" smtClean="0"/>
              <a:t>(1) discharge</a:t>
            </a:r>
            <a:r>
              <a:rPr lang="en-US" altLang="en-US" dirty="0"/>
              <a:t>, or in any manner discriminate or retaliate against, </a:t>
            </a:r>
            <a:r>
              <a:rPr lang="en-US" altLang="en-US" dirty="0" smtClean="0"/>
              <a:t/>
            </a:r>
            <a:br>
              <a:rPr lang="en-US" altLang="en-US" dirty="0" smtClean="0"/>
            </a:br>
            <a:r>
              <a:rPr lang="en-US" altLang="en-US" dirty="0" smtClean="0"/>
              <a:t>any </a:t>
            </a:r>
            <a:r>
              <a:rPr lang="en-US" altLang="en-US" dirty="0"/>
              <a:t>employee who in good faith makes a report pursuant to sections 17a-101a to 17a-101d, inclusive, and 17a-103, testifies or is about </a:t>
            </a:r>
            <a:r>
              <a:rPr lang="en-US" altLang="en-US" dirty="0" smtClean="0"/>
              <a:t/>
            </a:r>
            <a:br>
              <a:rPr lang="en-US" altLang="en-US" dirty="0" smtClean="0"/>
            </a:br>
            <a:r>
              <a:rPr lang="en-US" altLang="en-US" dirty="0" smtClean="0"/>
              <a:t>to </a:t>
            </a:r>
            <a:r>
              <a:rPr lang="en-US" altLang="en-US" dirty="0"/>
              <a:t>testify in any proceeding involving child abuse or neglect, or </a:t>
            </a:r>
            <a:br>
              <a:rPr lang="en-US" altLang="en-US" dirty="0"/>
            </a:br>
            <a:endParaRPr lang="en-US" altLang="en-US" sz="600" dirty="0" smtClean="0"/>
          </a:p>
          <a:p>
            <a:pPr marL="509588" lvl="1" indent="0">
              <a:lnSpc>
                <a:spcPct val="110000"/>
              </a:lnSpc>
              <a:spcBef>
                <a:spcPts val="1200"/>
              </a:spcBef>
              <a:buNone/>
            </a:pPr>
            <a:r>
              <a:rPr lang="en-US" altLang="en-US" dirty="0" smtClean="0"/>
              <a:t>(</a:t>
            </a:r>
            <a:r>
              <a:rPr lang="en-US" altLang="en-US" dirty="0"/>
              <a:t>2) hinder or prevent, or attempt to hinder or prevent, any employee from making a report pursuant to sections 17a-101a to 17a-101d, inclusive, and 17a-103, or testifying in any proceeding involving child abuse or neglect. </a:t>
            </a:r>
            <a:endParaRPr lang="en-US" altLang="en-US" dirty="0" smtClean="0"/>
          </a:p>
          <a:p>
            <a:pPr marL="233363" lvl="1" indent="0">
              <a:lnSpc>
                <a:spcPct val="110000"/>
              </a:lnSpc>
              <a:spcBef>
                <a:spcPts val="1200"/>
              </a:spcBef>
              <a:buNone/>
            </a:pPr>
            <a:r>
              <a:rPr lang="en-US" altLang="en-US" dirty="0" smtClean="0"/>
              <a:t>The </a:t>
            </a:r>
            <a:r>
              <a:rPr lang="en-US" altLang="en-US" dirty="0"/>
              <a:t>Attorney General may bring an action in Superior Court against an employer who violates this subsection. </a:t>
            </a:r>
            <a:r>
              <a:rPr lang="en-US" altLang="en-US" dirty="0" smtClean="0"/>
              <a:t>The </a:t>
            </a:r>
            <a:r>
              <a:rPr lang="en-US" altLang="en-US" dirty="0"/>
              <a:t>court may assess a civil penalty of not more than two thousand five hundred dollars and may order such other equitable relief as the court deems appropriate. </a:t>
            </a:r>
          </a:p>
          <a:p>
            <a:pPr marL="509588" lvl="1" indent="0">
              <a:lnSpc>
                <a:spcPct val="110000"/>
              </a:lnSpc>
              <a:buNone/>
            </a:pPr>
            <a:endParaRPr lang="en-US" altLang="en-US" dirty="0" smtClean="0"/>
          </a:p>
        </p:txBody>
      </p:sp>
    </p:spTree>
    <p:custDataLst>
      <p:tags r:id="rId1"/>
    </p:custDataLst>
    <p:extLst>
      <p:ext uri="{BB962C8B-B14F-4D97-AF65-F5344CB8AC3E}">
        <p14:creationId xmlns:p14="http://schemas.microsoft.com/office/powerpoint/2010/main" val="33848235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Autofit/>
          </a:bodyPr>
          <a:lstStyle/>
          <a:p>
            <a:pPr eaLnBrk="1" hangingPunct="1"/>
            <a:r>
              <a:rPr lang="en-US" altLang="en-US" sz="3200" dirty="0" smtClean="0"/>
              <a:t>Overview of Public Act </a:t>
            </a:r>
            <a:r>
              <a:rPr lang="en-US" altLang="en-US" sz="3200" dirty="0" smtClean="0">
                <a:latin typeface="+mn-lt"/>
              </a:rPr>
              <a:t>11-93</a:t>
            </a:r>
            <a:br>
              <a:rPr lang="en-US" altLang="en-US" sz="3200" dirty="0" smtClean="0">
                <a:latin typeface="+mn-lt"/>
              </a:rPr>
            </a:br>
            <a:r>
              <a:rPr lang="en-US" altLang="en-US" sz="3200" dirty="0" smtClean="0"/>
              <a:t>Mandated Reporting by Schools</a:t>
            </a:r>
          </a:p>
        </p:txBody>
      </p:sp>
      <p:sp>
        <p:nvSpPr>
          <p:cNvPr id="76803" name="Rectangle 3"/>
          <p:cNvSpPr>
            <a:spLocks noGrp="1" noChangeArrowheads="1"/>
          </p:cNvSpPr>
          <p:nvPr>
            <p:ph idx="1"/>
          </p:nvPr>
        </p:nvSpPr>
        <p:spPr>
          <a:xfrm>
            <a:off x="314074" y="1365473"/>
            <a:ext cx="8480006" cy="5379890"/>
          </a:xfrm>
        </p:spPr>
        <p:txBody>
          <a:bodyPr>
            <a:normAutofit/>
          </a:bodyPr>
          <a:lstStyle/>
          <a:p>
            <a:pPr marL="0" indent="0" eaLnBrk="1" hangingPunct="1">
              <a:lnSpc>
                <a:spcPct val="114000"/>
              </a:lnSpc>
              <a:spcBef>
                <a:spcPts val="1200"/>
              </a:spcBef>
              <a:buNone/>
            </a:pPr>
            <a:endParaRPr lang="en-US" altLang="en-US" sz="2000" dirty="0" smtClean="0"/>
          </a:p>
          <a:p>
            <a:pPr marL="342900" indent="-342900" eaLnBrk="1" hangingPunct="1">
              <a:lnSpc>
                <a:spcPct val="114000"/>
              </a:lnSpc>
              <a:spcBef>
                <a:spcPts val="1200"/>
              </a:spcBef>
              <a:buFont typeface="Wingdings" panose="05000000000000000000" pitchFamily="2" charset="2"/>
              <a:buChar char="q"/>
            </a:pPr>
            <a:r>
              <a:rPr lang="en-US" altLang="en-US" sz="2000" dirty="0" smtClean="0"/>
              <a:t>A legislative response to a report issued by the Offices of the Child Advocate and Attorney General which identified flaws in the way child abuse and neglect in schools is identified, reported and investigated. </a:t>
            </a:r>
          </a:p>
          <a:p>
            <a:pPr marL="342900" indent="-342900" eaLnBrk="1" hangingPunct="1">
              <a:lnSpc>
                <a:spcPct val="114000"/>
              </a:lnSpc>
              <a:spcBef>
                <a:spcPts val="1200"/>
              </a:spcBef>
              <a:buFont typeface="Wingdings" panose="05000000000000000000" pitchFamily="2" charset="2"/>
              <a:buChar char="q"/>
            </a:pPr>
            <a:endParaRPr lang="en-US" altLang="en-US" sz="2000" dirty="0" smtClean="0"/>
          </a:p>
          <a:p>
            <a:pPr marL="342900" indent="-342900" eaLnBrk="1" hangingPunct="1">
              <a:lnSpc>
                <a:spcPct val="114000"/>
              </a:lnSpc>
              <a:spcBef>
                <a:spcPts val="1200"/>
              </a:spcBef>
              <a:buFont typeface="Wingdings" panose="05000000000000000000" pitchFamily="2" charset="2"/>
              <a:buChar char="q"/>
            </a:pPr>
            <a:r>
              <a:rPr lang="en-US" altLang="en-US" sz="2000" dirty="0" smtClean="0"/>
              <a:t>Encourages reporting, streamlines investigations and clarifies information sharing among the various entities involved.  The public act also requires mandatory training of school district personnel in reporting and investigating child abuse and neglect and the standard use of the DCF central registry for background checks for current and prospective school employees and certificate applicants. </a:t>
            </a:r>
          </a:p>
        </p:txBody>
      </p:sp>
    </p:spTree>
    <p:custDataLst>
      <p:tags r:id="rId1"/>
    </p:custDataLst>
    <p:extLst>
      <p:ext uri="{BB962C8B-B14F-4D97-AF65-F5344CB8AC3E}">
        <p14:creationId xmlns:p14="http://schemas.microsoft.com/office/powerpoint/2010/main" val="1862043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algn="ctr"/>
            <a:r>
              <a:rPr lang="en-US" altLang="en-US" sz="4000" dirty="0" smtClean="0"/>
              <a:t>Who Must Report</a:t>
            </a:r>
          </a:p>
        </p:txBody>
      </p:sp>
      <p:sp>
        <p:nvSpPr>
          <p:cNvPr id="10244" name="Rectangle 3"/>
          <p:cNvSpPr>
            <a:spLocks noGrp="1" noChangeArrowheads="1"/>
          </p:cNvSpPr>
          <p:nvPr>
            <p:ph idx="1"/>
          </p:nvPr>
        </p:nvSpPr>
        <p:spPr>
          <a:xfrm>
            <a:off x="887089" y="1276891"/>
            <a:ext cx="7467600" cy="4267200"/>
          </a:xfrm>
        </p:spPr>
        <p:txBody>
          <a:bodyPr>
            <a:normAutofit/>
          </a:bodyPr>
          <a:lstStyle/>
          <a:p>
            <a:endParaRPr lang="en-US" altLang="en-US" dirty="0" smtClean="0"/>
          </a:p>
          <a:p>
            <a:pPr marL="0" indent="0">
              <a:lnSpc>
                <a:spcPct val="150000"/>
              </a:lnSpc>
              <a:spcBef>
                <a:spcPts val="1200"/>
              </a:spcBef>
              <a:spcAft>
                <a:spcPts val="600"/>
              </a:spcAft>
              <a:buNone/>
            </a:pPr>
            <a:r>
              <a:rPr lang="en-US" altLang="en-US" dirty="0" smtClean="0"/>
              <a:t>Connecticut General Statutes (State law) identify professionals who, because their work involves regular contact with children, are mandated by law to report suspected child abuse and neglect.</a:t>
            </a:r>
          </a:p>
        </p:txBody>
      </p:sp>
      <p:pic>
        <p:nvPicPr>
          <p:cNvPr id="2" name="Picture 1" descr="StopAbuseSign.jpg"/>
          <p:cNvPicPr>
            <a:picLocks noChangeAspect="1"/>
          </p:cNvPicPr>
          <p:nvPr/>
        </p:nvPicPr>
        <p:blipFill>
          <a:blip r:embed="rId4"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503117" y="4089974"/>
            <a:ext cx="3196674" cy="2137776"/>
          </a:xfrm>
          <a:prstGeom prst="rect">
            <a:avLst/>
          </a:prstGeom>
        </p:spPr>
      </p:pic>
    </p:spTree>
    <p:custDataLst>
      <p:tags r:id="rId1"/>
    </p:custDataLst>
    <p:extLst>
      <p:ext uri="{BB962C8B-B14F-4D97-AF65-F5344CB8AC3E}">
        <p14:creationId xmlns:p14="http://schemas.microsoft.com/office/powerpoint/2010/main" val="366543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Autofit/>
          </a:bodyPr>
          <a:lstStyle/>
          <a:p>
            <a:pPr eaLnBrk="1" hangingPunct="1"/>
            <a:r>
              <a:rPr lang="en-US" altLang="en-US" sz="3200" dirty="0" smtClean="0"/>
              <a:t>Key Components Related to </a:t>
            </a:r>
            <a:br>
              <a:rPr lang="en-US" altLang="en-US" sz="3200" dirty="0" smtClean="0"/>
            </a:br>
            <a:r>
              <a:rPr lang="en-US" altLang="en-US" sz="3200" dirty="0" smtClean="0"/>
              <a:t>Educators of Public Act </a:t>
            </a:r>
            <a:r>
              <a:rPr lang="en-US" altLang="en-US" sz="3200" dirty="0" smtClean="0">
                <a:latin typeface="+mn-lt"/>
              </a:rPr>
              <a:t>11-93</a:t>
            </a:r>
          </a:p>
        </p:txBody>
      </p:sp>
      <p:sp>
        <p:nvSpPr>
          <p:cNvPr id="80899" name="Rectangle 3"/>
          <p:cNvSpPr>
            <a:spLocks noGrp="1" noChangeArrowheads="1"/>
          </p:cNvSpPr>
          <p:nvPr>
            <p:ph idx="1"/>
          </p:nvPr>
        </p:nvSpPr>
        <p:spPr>
          <a:xfrm>
            <a:off x="314074" y="1693170"/>
            <a:ext cx="8462581" cy="4752126"/>
          </a:xfrm>
        </p:spPr>
        <p:txBody>
          <a:bodyPr>
            <a:noAutofit/>
          </a:bodyPr>
          <a:lstStyle/>
          <a:p>
            <a:pPr marL="342900" indent="-342900" eaLnBrk="1" hangingPunct="1">
              <a:lnSpc>
                <a:spcPct val="130000"/>
              </a:lnSpc>
              <a:spcBef>
                <a:spcPts val="600"/>
              </a:spcBef>
              <a:buFont typeface="Wingdings" panose="05000000000000000000" pitchFamily="2" charset="2"/>
              <a:buChar char="q"/>
            </a:pPr>
            <a:r>
              <a:rPr lang="en-US" altLang="en-US" sz="2000" dirty="0" smtClean="0"/>
              <a:t>Background Checks: Boards of Education check DCF </a:t>
            </a:r>
            <a:r>
              <a:rPr lang="en-US" altLang="en-US" sz="2000" dirty="0"/>
              <a:t>Central Registry for </a:t>
            </a:r>
            <a:r>
              <a:rPr lang="en-US" altLang="en-US" sz="2000" dirty="0" smtClean="0"/>
              <a:t>any position - If </a:t>
            </a:r>
            <a:r>
              <a:rPr lang="en-US" altLang="en-US" sz="2000" dirty="0"/>
              <a:t>applicant </a:t>
            </a:r>
            <a:r>
              <a:rPr lang="en-US" altLang="en-US" sz="2000" dirty="0" smtClean="0"/>
              <a:t>is on the DCF </a:t>
            </a:r>
            <a:r>
              <a:rPr lang="en-US" altLang="en-US" sz="2000" dirty="0"/>
              <a:t>Central Registry, application is </a:t>
            </a:r>
            <a:r>
              <a:rPr lang="en-US" altLang="en-US" sz="2000" dirty="0" smtClean="0"/>
              <a:t>denied</a:t>
            </a:r>
          </a:p>
          <a:p>
            <a:pPr eaLnBrk="1" hangingPunct="1">
              <a:lnSpc>
                <a:spcPct val="130000"/>
              </a:lnSpc>
              <a:spcBef>
                <a:spcPts val="600"/>
              </a:spcBef>
            </a:pPr>
            <a:endParaRPr lang="en-US" altLang="en-US" sz="2000" dirty="0" smtClean="0"/>
          </a:p>
          <a:p>
            <a:pPr marL="342900" indent="-342900" eaLnBrk="1" hangingPunct="1">
              <a:lnSpc>
                <a:spcPct val="130000"/>
              </a:lnSpc>
              <a:spcBef>
                <a:spcPts val="600"/>
              </a:spcBef>
              <a:buFont typeface="Wingdings" panose="05000000000000000000" pitchFamily="2" charset="2"/>
              <a:buChar char="q"/>
            </a:pPr>
            <a:r>
              <a:rPr lang="en-US" altLang="en-US" sz="2000" dirty="0"/>
              <a:t>Disclosure to School Superintendents of Central Registry </a:t>
            </a:r>
            <a:r>
              <a:rPr lang="en-US" altLang="en-US" sz="2000" dirty="0" smtClean="0"/>
              <a:t>information</a:t>
            </a:r>
          </a:p>
          <a:p>
            <a:pPr eaLnBrk="1" hangingPunct="1">
              <a:lnSpc>
                <a:spcPct val="130000"/>
              </a:lnSpc>
              <a:spcBef>
                <a:spcPts val="600"/>
              </a:spcBef>
            </a:pPr>
            <a:endParaRPr lang="en-US" altLang="en-US" sz="2000" dirty="0" smtClean="0"/>
          </a:p>
          <a:p>
            <a:pPr marL="342900" indent="-342900" eaLnBrk="1" hangingPunct="1">
              <a:lnSpc>
                <a:spcPct val="130000"/>
              </a:lnSpc>
              <a:spcBef>
                <a:spcPts val="600"/>
              </a:spcBef>
              <a:buFont typeface="Wingdings" panose="05000000000000000000" pitchFamily="2" charset="2"/>
              <a:buChar char="q"/>
            </a:pPr>
            <a:r>
              <a:rPr lang="en-US" altLang="en-US" sz="2000" dirty="0"/>
              <a:t>Newly hired local or regional board of education employees  (on or after </a:t>
            </a:r>
            <a:r>
              <a:rPr lang="en-US" altLang="en-US" sz="2000" dirty="0" smtClean="0"/>
              <a:t>7/1/11) complete Mandated </a:t>
            </a:r>
            <a:r>
              <a:rPr lang="en-US" altLang="en-US" sz="2000" dirty="0"/>
              <a:t>Reporter Training – Refresher every three years</a:t>
            </a:r>
          </a:p>
          <a:p>
            <a:pPr lvl="1" indent="0" eaLnBrk="1" hangingPunct="1">
              <a:lnSpc>
                <a:spcPct val="130000"/>
              </a:lnSpc>
              <a:spcBef>
                <a:spcPts val="600"/>
              </a:spcBef>
              <a:buNone/>
            </a:pPr>
            <a:r>
              <a:rPr lang="en-US" altLang="en-US" sz="2000" i="1" dirty="0">
                <a:solidFill>
                  <a:schemeClr val="accent2">
                    <a:lumMod val="75000"/>
                  </a:schemeClr>
                </a:solidFill>
              </a:rPr>
              <a:t>*School principals to certify annually each school employee is in compliance (*Public Act 15-205 – Effective 10/1/2015) </a:t>
            </a:r>
            <a:endParaRPr lang="en-US" altLang="en-US" sz="2000" dirty="0"/>
          </a:p>
          <a:p>
            <a:pPr eaLnBrk="1" hangingPunct="1"/>
            <a:endParaRPr lang="en-US" altLang="en-US" sz="2000" dirty="0" smtClean="0"/>
          </a:p>
        </p:txBody>
      </p:sp>
    </p:spTree>
    <p:custDataLst>
      <p:tags r:id="rId1"/>
    </p:custDataLst>
    <p:extLst>
      <p:ext uri="{BB962C8B-B14F-4D97-AF65-F5344CB8AC3E}">
        <p14:creationId xmlns:p14="http://schemas.microsoft.com/office/powerpoint/2010/main" val="35037953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Autofit/>
          </a:bodyPr>
          <a:lstStyle/>
          <a:p>
            <a:pPr eaLnBrk="1" hangingPunct="1"/>
            <a:r>
              <a:rPr lang="en-US" altLang="en-US" sz="3200" dirty="0" smtClean="0"/>
              <a:t>Key Components Related to </a:t>
            </a:r>
            <a:br>
              <a:rPr lang="en-US" altLang="en-US" sz="3200" dirty="0" smtClean="0"/>
            </a:br>
            <a:r>
              <a:rPr lang="en-US" altLang="en-US" sz="3200" dirty="0" smtClean="0"/>
              <a:t>Educators of Public Act </a:t>
            </a:r>
            <a:r>
              <a:rPr lang="en-US" altLang="en-US" sz="3200" dirty="0" smtClean="0">
                <a:latin typeface="+mn-lt"/>
              </a:rPr>
              <a:t>11-93</a:t>
            </a:r>
          </a:p>
        </p:txBody>
      </p:sp>
      <p:sp>
        <p:nvSpPr>
          <p:cNvPr id="80899" name="Rectangle 3"/>
          <p:cNvSpPr>
            <a:spLocks noGrp="1" noChangeArrowheads="1"/>
          </p:cNvSpPr>
          <p:nvPr>
            <p:ph idx="1"/>
          </p:nvPr>
        </p:nvSpPr>
        <p:spPr>
          <a:xfrm>
            <a:off x="314074" y="1130200"/>
            <a:ext cx="8534628" cy="4577386"/>
          </a:xfrm>
        </p:spPr>
        <p:txBody>
          <a:bodyPr>
            <a:noAutofit/>
          </a:bodyPr>
          <a:lstStyle/>
          <a:p>
            <a:pPr marL="0" indent="0" eaLnBrk="1" hangingPunct="1">
              <a:lnSpc>
                <a:spcPct val="130000"/>
              </a:lnSpc>
              <a:spcBef>
                <a:spcPts val="600"/>
              </a:spcBef>
              <a:buNone/>
            </a:pPr>
            <a:endParaRPr lang="en-US" altLang="en-US" dirty="0" smtClean="0"/>
          </a:p>
          <a:p>
            <a:pPr marL="342900" indent="-342900" eaLnBrk="1" hangingPunct="1">
              <a:lnSpc>
                <a:spcPct val="130000"/>
              </a:lnSpc>
              <a:spcBef>
                <a:spcPts val="600"/>
              </a:spcBef>
              <a:buFont typeface="Wingdings" panose="05000000000000000000" pitchFamily="2" charset="2"/>
              <a:buChar char="q"/>
            </a:pPr>
            <a:r>
              <a:rPr lang="en-US" altLang="en-US" dirty="0"/>
              <a:t>Expands list of Mandated Reporters in school systems</a:t>
            </a:r>
          </a:p>
          <a:p>
            <a:pPr marL="342900" indent="-342900" eaLnBrk="1" hangingPunct="1">
              <a:lnSpc>
                <a:spcPct val="130000"/>
              </a:lnSpc>
              <a:spcBef>
                <a:spcPts val="600"/>
              </a:spcBef>
              <a:buFont typeface="Wingdings" panose="05000000000000000000" pitchFamily="2" charset="2"/>
              <a:buChar char="q"/>
            </a:pPr>
            <a:endParaRPr lang="en-US" altLang="en-US" dirty="0"/>
          </a:p>
          <a:p>
            <a:pPr marL="342900" indent="-342900" eaLnBrk="1" hangingPunct="1">
              <a:lnSpc>
                <a:spcPct val="130000"/>
              </a:lnSpc>
              <a:spcBef>
                <a:spcPts val="600"/>
              </a:spcBef>
              <a:buFont typeface="Wingdings" panose="05000000000000000000" pitchFamily="2" charset="2"/>
              <a:buChar char="q"/>
            </a:pPr>
            <a:r>
              <a:rPr lang="en-US" altLang="en-US" dirty="0"/>
              <a:t>Data Base kept by DCF of incidents where school systems failed to report abuse/neglect in timely manner</a:t>
            </a:r>
          </a:p>
          <a:p>
            <a:pPr eaLnBrk="1" hangingPunct="1">
              <a:lnSpc>
                <a:spcPct val="130000"/>
              </a:lnSpc>
              <a:spcBef>
                <a:spcPts val="600"/>
              </a:spcBef>
            </a:pPr>
            <a:endParaRPr lang="en-US" altLang="en-US" dirty="0"/>
          </a:p>
          <a:p>
            <a:pPr marL="342900" indent="-342900" eaLnBrk="1" hangingPunct="1">
              <a:lnSpc>
                <a:spcPct val="130000"/>
              </a:lnSpc>
              <a:spcBef>
                <a:spcPts val="600"/>
              </a:spcBef>
              <a:buFont typeface="Wingdings" panose="05000000000000000000" pitchFamily="2" charset="2"/>
              <a:buChar char="q"/>
            </a:pPr>
            <a:r>
              <a:rPr lang="en-US" altLang="en-US" dirty="0" smtClean="0"/>
              <a:t>If </a:t>
            </a:r>
            <a:r>
              <a:rPr lang="en-US" altLang="en-US" dirty="0"/>
              <a:t>a school employee is the alleged perpetrator of abuse or neglect, allows the sharing of records.  DCF will report the allegations to the Connecticut State Department of Education</a:t>
            </a:r>
          </a:p>
          <a:p>
            <a:pPr eaLnBrk="1" hangingPunct="1"/>
            <a:endParaRPr lang="en-US" altLang="en-US" dirty="0" smtClean="0"/>
          </a:p>
        </p:txBody>
      </p:sp>
    </p:spTree>
    <p:custDataLst>
      <p:tags r:id="rId1"/>
    </p:custDataLst>
    <p:extLst>
      <p:ext uri="{BB962C8B-B14F-4D97-AF65-F5344CB8AC3E}">
        <p14:creationId xmlns:p14="http://schemas.microsoft.com/office/powerpoint/2010/main" val="2888460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Autofit/>
          </a:bodyPr>
          <a:lstStyle/>
          <a:p>
            <a:pPr eaLnBrk="1" hangingPunct="1"/>
            <a:r>
              <a:rPr lang="en-US" altLang="en-US" sz="3200" dirty="0" smtClean="0"/>
              <a:t>Board of Education </a:t>
            </a:r>
            <a:br>
              <a:rPr lang="en-US" altLang="en-US" sz="3200" dirty="0" smtClean="0"/>
            </a:br>
            <a:r>
              <a:rPr lang="en-US" altLang="en-US" sz="3200" dirty="0" smtClean="0"/>
              <a:t>Human Resources Investigations</a:t>
            </a:r>
          </a:p>
        </p:txBody>
      </p:sp>
      <p:sp>
        <p:nvSpPr>
          <p:cNvPr id="82947" name="Rectangle 3"/>
          <p:cNvSpPr>
            <a:spLocks noGrp="1" noChangeArrowheads="1"/>
          </p:cNvSpPr>
          <p:nvPr>
            <p:ph idx="1"/>
          </p:nvPr>
        </p:nvSpPr>
        <p:spPr>
          <a:xfrm>
            <a:off x="409663" y="1652204"/>
            <a:ext cx="8277138" cy="4754326"/>
          </a:xfrm>
        </p:spPr>
        <p:txBody>
          <a:bodyPr>
            <a:normAutofit/>
          </a:bodyPr>
          <a:lstStyle/>
          <a:p>
            <a:pPr marL="342900" indent="-342900" eaLnBrk="1" hangingPunct="1">
              <a:lnSpc>
                <a:spcPct val="130000"/>
              </a:lnSpc>
              <a:spcBef>
                <a:spcPts val="1200"/>
              </a:spcBef>
              <a:buFont typeface="Wingdings" panose="05000000000000000000" pitchFamily="2" charset="2"/>
              <a:buChar char="q"/>
            </a:pPr>
            <a:r>
              <a:rPr lang="en-US" altLang="en-US" dirty="0" smtClean="0"/>
              <a:t>If child abuse or neglect is suspected by a school employee, a referral must be made to the DCF </a:t>
            </a:r>
            <a:r>
              <a:rPr lang="en-US" altLang="en-US" dirty="0" err="1" smtClean="0"/>
              <a:t>Careline</a:t>
            </a:r>
            <a:r>
              <a:rPr lang="en-US" altLang="en-US" dirty="0" smtClean="0"/>
              <a:t>.</a:t>
            </a:r>
          </a:p>
          <a:p>
            <a:pPr marL="342900" indent="-342900" eaLnBrk="1" hangingPunct="1">
              <a:lnSpc>
                <a:spcPct val="130000"/>
              </a:lnSpc>
              <a:spcBef>
                <a:spcPts val="1200"/>
              </a:spcBef>
              <a:buFont typeface="Wingdings" panose="05000000000000000000" pitchFamily="2" charset="2"/>
              <a:buChar char="q"/>
            </a:pPr>
            <a:endParaRPr lang="en-US" altLang="en-US" dirty="0" smtClean="0"/>
          </a:p>
          <a:p>
            <a:pPr marL="342900" indent="-342900" eaLnBrk="1" hangingPunct="1">
              <a:lnSpc>
                <a:spcPct val="130000"/>
              </a:lnSpc>
              <a:spcBef>
                <a:spcPts val="1200"/>
              </a:spcBef>
              <a:buFont typeface="Wingdings" panose="05000000000000000000" pitchFamily="2" charset="2"/>
              <a:buChar char="q"/>
            </a:pPr>
            <a:r>
              <a:rPr lang="en-US" altLang="en-US" dirty="0" smtClean="0"/>
              <a:t>School district investigations are allowable after a report is made as long as DCF or the investigating law enforcement agency notifies the school district that the district's investigation will not interfere with the DCF or law enforcement investigation. </a:t>
            </a:r>
          </a:p>
        </p:txBody>
      </p:sp>
    </p:spTree>
    <p:custDataLst>
      <p:tags r:id="rId1"/>
    </p:custDataLst>
    <p:extLst>
      <p:ext uri="{BB962C8B-B14F-4D97-AF65-F5344CB8AC3E}">
        <p14:creationId xmlns:p14="http://schemas.microsoft.com/office/powerpoint/2010/main" val="35781826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076276"/>
            <a:ext cx="9144000" cy="88754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600800"/>
            <a:ext cx="9144000" cy="6257200"/>
          </a:xfrm>
          <a:prstGeom prst="rect">
            <a:avLst/>
          </a:prstGeom>
          <a:noFill/>
          <a:ln>
            <a:noFill/>
          </a:ln>
          <a:effectLst>
            <a:outerShdw blurRad="38100" dist="25400" dir="6600000" sx="101000" sy="101000" rotWithShape="0">
              <a:srgbClr val="000000">
                <a:alpha val="32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rminator 9"/>
          <p:cNvSpPr/>
          <p:nvPr/>
        </p:nvSpPr>
        <p:spPr>
          <a:xfrm>
            <a:off x="5871825" y="4929294"/>
            <a:ext cx="3127087" cy="1802400"/>
          </a:xfrm>
          <a:prstGeom prst="flowChartTerminator">
            <a:avLst/>
          </a:prstGeom>
          <a:solidFill>
            <a:schemeClr val="accent2">
              <a:alpha val="4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41384" y="-27310"/>
            <a:ext cx="8480005" cy="491564"/>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82" name="Rectangle 10"/>
          <p:cNvSpPr>
            <a:spLocks noGrp="1" noChangeArrowheads="1"/>
          </p:cNvSpPr>
          <p:nvPr>
            <p:ph type="title" orient="vert" idx="4294967295"/>
          </p:nvPr>
        </p:nvSpPr>
        <p:spPr>
          <a:xfrm>
            <a:off x="95588" y="-305248"/>
            <a:ext cx="8952824" cy="1028926"/>
          </a:xfrm>
          <a:noFill/>
        </p:spPr>
        <p:txBody>
          <a:bodyPr>
            <a:normAutofit/>
          </a:bodyPr>
          <a:lstStyle/>
          <a:p>
            <a:pPr algn="ctr"/>
            <a:r>
              <a:rPr lang="en-US" altLang="en-US" sz="4000" b="1" dirty="0">
                <a:latin typeface="Calibri Light" panose="020F0302020204030204" pitchFamily="34" charset="0"/>
              </a:rPr>
              <a:t>DRS: Two Track Response System</a:t>
            </a:r>
          </a:p>
        </p:txBody>
      </p:sp>
      <p:sp>
        <p:nvSpPr>
          <p:cNvPr id="71685" name="Text Box 14"/>
          <p:cNvSpPr txBox="1">
            <a:spLocks noChangeArrowheads="1"/>
          </p:cNvSpPr>
          <p:nvPr/>
        </p:nvSpPr>
        <p:spPr bwMode="auto">
          <a:xfrm>
            <a:off x="105705" y="1638485"/>
            <a:ext cx="3212562" cy="2616101"/>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a:spcBef>
                <a:spcPct val="50000"/>
              </a:spcBef>
              <a:buClrTx/>
              <a:buSzTx/>
              <a:buFontTx/>
              <a:buNone/>
            </a:pPr>
            <a:r>
              <a:rPr lang="en-US" altLang="en-US" sz="2000" b="1" dirty="0">
                <a:solidFill>
                  <a:schemeClr val="accent5"/>
                </a:solidFill>
                <a:latin typeface="Tahoma" panose="020B0604030504040204" pitchFamily="34" charset="0"/>
              </a:rPr>
              <a:t>Family Assessment</a:t>
            </a:r>
          </a:p>
          <a:p>
            <a:pPr algn="ctr">
              <a:spcBef>
                <a:spcPct val="50000"/>
              </a:spcBef>
              <a:buClrTx/>
              <a:buSzTx/>
              <a:buFontTx/>
              <a:buNone/>
            </a:pPr>
            <a:r>
              <a:rPr lang="en-US" altLang="en-US" sz="1200" b="1" dirty="0">
                <a:solidFill>
                  <a:schemeClr val="tx1"/>
                </a:solidFill>
                <a:latin typeface="Tahoma" panose="020B0604030504040204" pitchFamily="34" charset="0"/>
              </a:rPr>
              <a:t>Lower Risk Cases </a:t>
            </a:r>
          </a:p>
          <a:p>
            <a:pPr algn="ctr">
              <a:spcBef>
                <a:spcPct val="50000"/>
              </a:spcBef>
              <a:buClrTx/>
              <a:buSzTx/>
              <a:buFontTx/>
              <a:buNone/>
            </a:pPr>
            <a:r>
              <a:rPr lang="en-US" altLang="en-US" sz="1200" b="1" dirty="0">
                <a:solidFill>
                  <a:schemeClr val="tx1"/>
                </a:solidFill>
                <a:latin typeface="Tahoma" panose="020B0604030504040204" pitchFamily="34" charset="0"/>
              </a:rPr>
              <a:t>72-hour Response Time</a:t>
            </a:r>
          </a:p>
          <a:p>
            <a:pPr algn="ctr">
              <a:spcBef>
                <a:spcPct val="50000"/>
              </a:spcBef>
              <a:buClrTx/>
              <a:buSzTx/>
              <a:buFontTx/>
              <a:buNone/>
            </a:pPr>
            <a:r>
              <a:rPr lang="en-US" altLang="en-US" sz="1200" b="1" dirty="0">
                <a:solidFill>
                  <a:schemeClr val="tx1"/>
                </a:solidFill>
                <a:latin typeface="Tahoma" panose="020B0604030504040204" pitchFamily="34" charset="0"/>
              </a:rPr>
              <a:t>Mandated Collateral Contacts</a:t>
            </a:r>
          </a:p>
          <a:p>
            <a:pPr algn="ctr">
              <a:spcBef>
                <a:spcPct val="50000"/>
              </a:spcBef>
              <a:buClrTx/>
              <a:buSzTx/>
              <a:buFontTx/>
              <a:buNone/>
            </a:pPr>
            <a:r>
              <a:rPr lang="en-US" altLang="en-US" sz="1200" b="1" dirty="0">
                <a:solidFill>
                  <a:schemeClr val="tx1"/>
                </a:solidFill>
                <a:latin typeface="Tahoma" panose="020B0604030504040204" pitchFamily="34" charset="0"/>
              </a:rPr>
              <a:t>Protective Factors Assessed</a:t>
            </a:r>
          </a:p>
          <a:p>
            <a:pPr algn="ctr">
              <a:spcBef>
                <a:spcPct val="50000"/>
              </a:spcBef>
              <a:buClrTx/>
              <a:buSzTx/>
              <a:buFontTx/>
              <a:buNone/>
            </a:pPr>
            <a:r>
              <a:rPr lang="en-US" altLang="en-US" sz="1200" b="1" dirty="0">
                <a:solidFill>
                  <a:schemeClr val="tx1"/>
                </a:solidFill>
                <a:latin typeface="Tahoma" panose="020B0604030504040204" pitchFamily="34" charset="0"/>
              </a:rPr>
              <a:t>Service Plans &amp; Family Team Meetings</a:t>
            </a:r>
          </a:p>
          <a:p>
            <a:pPr algn="ctr">
              <a:spcBef>
                <a:spcPct val="50000"/>
              </a:spcBef>
              <a:buClrTx/>
              <a:buSzTx/>
              <a:buFontTx/>
              <a:buNone/>
            </a:pPr>
            <a:r>
              <a:rPr lang="en-US" altLang="en-US" sz="1200" b="1" dirty="0">
                <a:solidFill>
                  <a:schemeClr val="tx1"/>
                </a:solidFill>
                <a:latin typeface="Tahoma" panose="020B0604030504040204" pitchFamily="34" charset="0"/>
              </a:rPr>
              <a:t>Access to Community </a:t>
            </a:r>
            <a:endParaRPr lang="en-US" altLang="en-US" sz="1200" b="1" dirty="0" smtClean="0">
              <a:solidFill>
                <a:schemeClr val="tx1"/>
              </a:solidFill>
              <a:latin typeface="Tahoma" panose="020B0604030504040204" pitchFamily="34" charset="0"/>
            </a:endParaRPr>
          </a:p>
          <a:p>
            <a:pPr algn="ctr">
              <a:spcBef>
                <a:spcPct val="50000"/>
              </a:spcBef>
              <a:buClrTx/>
              <a:buSzTx/>
              <a:buFontTx/>
              <a:buNone/>
            </a:pPr>
            <a:r>
              <a:rPr lang="en-US" altLang="en-US" sz="1200" b="1" dirty="0" smtClean="0">
                <a:solidFill>
                  <a:schemeClr val="tx1"/>
                </a:solidFill>
                <a:latin typeface="Tahoma" panose="020B0604030504040204" pitchFamily="34" charset="0"/>
              </a:rPr>
              <a:t>Partner </a:t>
            </a:r>
            <a:r>
              <a:rPr lang="en-US" altLang="en-US" sz="1200" b="1" dirty="0">
                <a:solidFill>
                  <a:schemeClr val="tx1"/>
                </a:solidFill>
                <a:latin typeface="Tahoma" panose="020B0604030504040204" pitchFamily="34" charset="0"/>
              </a:rPr>
              <a:t>Agency</a:t>
            </a:r>
          </a:p>
          <a:p>
            <a:pPr algn="ctr">
              <a:spcBef>
                <a:spcPct val="50000"/>
              </a:spcBef>
              <a:buClrTx/>
              <a:buSzTx/>
              <a:buFontTx/>
              <a:buNone/>
            </a:pPr>
            <a:r>
              <a:rPr lang="en-US" altLang="en-US" sz="1200" b="1" dirty="0">
                <a:solidFill>
                  <a:schemeClr val="tx1"/>
                </a:solidFill>
                <a:latin typeface="Tahoma" panose="020B0604030504040204" pitchFamily="34" charset="0"/>
              </a:rPr>
              <a:t>45-Day Completion</a:t>
            </a:r>
          </a:p>
        </p:txBody>
      </p:sp>
      <p:sp>
        <p:nvSpPr>
          <p:cNvPr id="71686" name="Text Box 15"/>
          <p:cNvSpPr txBox="1">
            <a:spLocks noChangeArrowheads="1"/>
          </p:cNvSpPr>
          <p:nvPr/>
        </p:nvSpPr>
        <p:spPr bwMode="auto">
          <a:xfrm>
            <a:off x="5943600" y="1698835"/>
            <a:ext cx="2971800" cy="2347913"/>
          </a:xfrm>
          <a:prstGeom prst="rect">
            <a:avLst/>
          </a:prstGeom>
          <a:noFill/>
          <a:ln w="28575">
            <a:noFill/>
            <a:miter lim="800000"/>
            <a:headEnd/>
            <a:tailEnd/>
          </a:ln>
          <a:effectLst/>
          <a:extLst/>
        </p:spPr>
        <p:txBody>
          <a:bodyPr>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a:spcBef>
                <a:spcPct val="50000"/>
              </a:spcBef>
              <a:buClrTx/>
              <a:buSzTx/>
              <a:buFontTx/>
              <a:buNone/>
            </a:pPr>
            <a:r>
              <a:rPr lang="en-US" altLang="en-US" sz="2000" b="1" dirty="0">
                <a:solidFill>
                  <a:srgbClr val="800000"/>
                </a:solidFill>
                <a:latin typeface="Tahoma" panose="020B0604030504040204" pitchFamily="34" charset="0"/>
              </a:rPr>
              <a:t>Investigation</a:t>
            </a:r>
          </a:p>
          <a:p>
            <a:pPr algn="ctr">
              <a:spcBef>
                <a:spcPct val="50000"/>
              </a:spcBef>
              <a:buClrTx/>
              <a:buSzTx/>
              <a:buFontTx/>
              <a:buNone/>
            </a:pPr>
            <a:r>
              <a:rPr lang="en-US" altLang="en-US" sz="1200" b="1" dirty="0">
                <a:solidFill>
                  <a:schemeClr val="tx1"/>
                </a:solidFill>
                <a:latin typeface="Tahoma" panose="020B0604030504040204" pitchFamily="34" charset="0"/>
              </a:rPr>
              <a:t>Higher Risk Cases</a:t>
            </a:r>
          </a:p>
          <a:p>
            <a:pPr algn="ctr">
              <a:spcBef>
                <a:spcPct val="50000"/>
              </a:spcBef>
              <a:buClrTx/>
              <a:buSzTx/>
              <a:buFontTx/>
              <a:buNone/>
            </a:pPr>
            <a:r>
              <a:rPr lang="en-US" altLang="en-US" sz="1200" b="1" dirty="0">
                <a:solidFill>
                  <a:schemeClr val="tx1"/>
                </a:solidFill>
                <a:latin typeface="Tahoma" panose="020B0604030504040204" pitchFamily="34" charset="0"/>
              </a:rPr>
              <a:t>SD/24/72-hour Response Times</a:t>
            </a:r>
          </a:p>
          <a:p>
            <a:pPr algn="ctr">
              <a:spcBef>
                <a:spcPct val="50000"/>
              </a:spcBef>
              <a:buClrTx/>
              <a:buSzTx/>
              <a:buFontTx/>
              <a:buNone/>
            </a:pPr>
            <a:r>
              <a:rPr lang="en-US" altLang="en-US" sz="1200" b="1" dirty="0">
                <a:solidFill>
                  <a:schemeClr val="tx1"/>
                </a:solidFill>
                <a:latin typeface="Tahoma" panose="020B0604030504040204" pitchFamily="34" charset="0"/>
              </a:rPr>
              <a:t>Mandated Collateral Contacts</a:t>
            </a:r>
          </a:p>
          <a:p>
            <a:pPr algn="ctr">
              <a:spcBef>
                <a:spcPct val="50000"/>
              </a:spcBef>
              <a:buClrTx/>
              <a:buSzTx/>
              <a:buFontTx/>
              <a:buNone/>
            </a:pPr>
            <a:r>
              <a:rPr lang="en-US" altLang="en-US" sz="1200" b="1" dirty="0">
                <a:solidFill>
                  <a:schemeClr val="tx1"/>
                </a:solidFill>
                <a:latin typeface="Tahoma" panose="020B0604030504040204" pitchFamily="34" charset="0"/>
              </a:rPr>
              <a:t>Protective Factors Assessed</a:t>
            </a:r>
          </a:p>
          <a:p>
            <a:pPr algn="ctr">
              <a:spcBef>
                <a:spcPct val="50000"/>
              </a:spcBef>
              <a:buClrTx/>
              <a:buSzTx/>
              <a:buFontTx/>
              <a:buNone/>
            </a:pPr>
            <a:r>
              <a:rPr lang="en-US" altLang="en-US" sz="1200" b="1" dirty="0">
                <a:solidFill>
                  <a:schemeClr val="tx1"/>
                </a:solidFill>
                <a:latin typeface="Tahoma" panose="020B0604030504040204" pitchFamily="34" charset="0"/>
              </a:rPr>
              <a:t>Abuse / Neglect Finding</a:t>
            </a:r>
          </a:p>
          <a:p>
            <a:pPr algn="ctr">
              <a:spcBef>
                <a:spcPct val="50000"/>
              </a:spcBef>
              <a:buClrTx/>
              <a:buSzTx/>
              <a:buFontTx/>
              <a:buNone/>
            </a:pPr>
            <a:r>
              <a:rPr lang="en-US" altLang="en-US" sz="1200" b="1" dirty="0">
                <a:solidFill>
                  <a:schemeClr val="tx1"/>
                </a:solidFill>
                <a:latin typeface="Tahoma" panose="020B0604030504040204" pitchFamily="34" charset="0"/>
              </a:rPr>
              <a:t>Central Registry</a:t>
            </a:r>
          </a:p>
          <a:p>
            <a:pPr algn="ctr">
              <a:spcBef>
                <a:spcPct val="50000"/>
              </a:spcBef>
              <a:buClrTx/>
              <a:buSzTx/>
              <a:buFontTx/>
              <a:buNone/>
            </a:pPr>
            <a:r>
              <a:rPr lang="en-US" altLang="en-US" sz="1200" b="1" dirty="0">
                <a:solidFill>
                  <a:schemeClr val="tx1"/>
                </a:solidFill>
                <a:latin typeface="Tahoma" panose="020B0604030504040204" pitchFamily="34" charset="0"/>
              </a:rPr>
              <a:t>45-Day Completion</a:t>
            </a:r>
          </a:p>
        </p:txBody>
      </p:sp>
      <p:sp>
        <p:nvSpPr>
          <p:cNvPr id="71687" name="Text Box 16"/>
          <p:cNvSpPr txBox="1">
            <a:spLocks noChangeArrowheads="1"/>
          </p:cNvSpPr>
          <p:nvPr/>
        </p:nvSpPr>
        <p:spPr bwMode="auto">
          <a:xfrm>
            <a:off x="6090315" y="4923495"/>
            <a:ext cx="2674880" cy="1827213"/>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a:spcBef>
                <a:spcPct val="50000"/>
              </a:spcBef>
              <a:buClrTx/>
              <a:buSzTx/>
              <a:buFontTx/>
              <a:buNone/>
            </a:pPr>
            <a:r>
              <a:rPr lang="en-US" altLang="en-US" sz="1800" b="1" dirty="0">
                <a:solidFill>
                  <a:srgbClr val="333333"/>
                </a:solidFill>
                <a:latin typeface="Tahoma" panose="020B0604030504040204" pitchFamily="34" charset="0"/>
              </a:rPr>
              <a:t>MAIN FOCUS</a:t>
            </a:r>
          </a:p>
          <a:p>
            <a:pPr algn="ctr">
              <a:spcBef>
                <a:spcPct val="50000"/>
              </a:spcBef>
              <a:buClrTx/>
              <a:buSzTx/>
              <a:buFontTx/>
              <a:buNone/>
            </a:pPr>
            <a:r>
              <a:rPr lang="en-US" altLang="en-US" sz="1800" dirty="0">
                <a:solidFill>
                  <a:schemeClr val="accent1"/>
                </a:solidFill>
                <a:latin typeface="Tahoma" panose="020B0604030504040204" pitchFamily="34" charset="0"/>
              </a:rPr>
              <a:t>Substantiation or </a:t>
            </a:r>
            <a:r>
              <a:rPr lang="en-US" altLang="en-US" sz="1800" dirty="0" err="1">
                <a:solidFill>
                  <a:schemeClr val="accent1"/>
                </a:solidFill>
                <a:latin typeface="Tahoma" panose="020B0604030504040204" pitchFamily="34" charset="0"/>
              </a:rPr>
              <a:t>Unsubstantiation</a:t>
            </a:r>
            <a:endParaRPr lang="en-US" altLang="en-US" sz="1800" dirty="0">
              <a:solidFill>
                <a:schemeClr val="accent1"/>
              </a:solidFill>
              <a:latin typeface="Tahoma" panose="020B0604030504040204" pitchFamily="34" charset="0"/>
            </a:endParaRPr>
          </a:p>
          <a:p>
            <a:pPr algn="ctr">
              <a:spcBef>
                <a:spcPct val="50000"/>
              </a:spcBef>
              <a:buClrTx/>
              <a:buSzTx/>
              <a:buFontTx/>
              <a:buNone/>
            </a:pPr>
            <a:r>
              <a:rPr lang="en-US" altLang="en-US" sz="1400" dirty="0">
                <a:solidFill>
                  <a:schemeClr val="tx1"/>
                </a:solidFill>
                <a:latin typeface="Tahoma" panose="020B0604030504040204" pitchFamily="34" charset="0"/>
              </a:rPr>
              <a:t>Transfer for Ongoing Services mandated by DCF through use of a Risk Assessment</a:t>
            </a:r>
          </a:p>
        </p:txBody>
      </p:sp>
      <p:sp>
        <p:nvSpPr>
          <p:cNvPr id="9" name="Pentagon 8"/>
          <p:cNvSpPr/>
          <p:nvPr/>
        </p:nvSpPr>
        <p:spPr>
          <a:xfrm rot="5400000">
            <a:off x="6090433" y="1938898"/>
            <a:ext cx="2703605" cy="2976793"/>
          </a:xfrm>
          <a:prstGeom prst="homePlate">
            <a:avLst/>
          </a:prstGeom>
          <a:solidFill>
            <a:schemeClr val="accent1">
              <a:alpha val="1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88" name="Text Box 17"/>
          <p:cNvSpPr txBox="1">
            <a:spLocks noChangeArrowheads="1"/>
          </p:cNvSpPr>
          <p:nvPr/>
        </p:nvSpPr>
        <p:spPr bwMode="auto">
          <a:xfrm>
            <a:off x="3395960" y="2667000"/>
            <a:ext cx="2438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a:spcBef>
                <a:spcPct val="50000"/>
              </a:spcBef>
              <a:buClrTx/>
              <a:buSzTx/>
              <a:buFontTx/>
              <a:buNone/>
            </a:pPr>
            <a:r>
              <a:rPr lang="en-US" altLang="en-US" sz="2000" b="1" dirty="0">
                <a:solidFill>
                  <a:schemeClr val="tx1"/>
                </a:solidFill>
                <a:latin typeface="Tahoma" panose="020B0604030504040204" pitchFamily="34" charset="0"/>
              </a:rPr>
              <a:t>Can Switch Between Tracks </a:t>
            </a:r>
          </a:p>
          <a:p>
            <a:pPr algn="ctr">
              <a:spcBef>
                <a:spcPct val="50000"/>
              </a:spcBef>
              <a:buClrTx/>
              <a:buSzTx/>
              <a:buFontTx/>
              <a:buNone/>
            </a:pPr>
            <a:endParaRPr lang="en-US" altLang="en-US" sz="2000" b="1" dirty="0">
              <a:solidFill>
                <a:schemeClr val="tx1"/>
              </a:solidFill>
              <a:latin typeface="Tahoma" panose="020B0604030504040204" pitchFamily="34" charset="0"/>
            </a:endParaRPr>
          </a:p>
          <a:p>
            <a:pPr algn="ctr">
              <a:spcBef>
                <a:spcPct val="50000"/>
              </a:spcBef>
              <a:buClrTx/>
              <a:buSzTx/>
              <a:buFontTx/>
              <a:buNone/>
            </a:pPr>
            <a:r>
              <a:rPr lang="en-US" altLang="en-US" sz="2000" b="1" dirty="0">
                <a:solidFill>
                  <a:schemeClr val="tx1"/>
                </a:solidFill>
                <a:latin typeface="Tahoma" panose="020B0604030504040204" pitchFamily="34" charset="0"/>
              </a:rPr>
              <a:t>Based on Safety &amp; Risk Assessment</a:t>
            </a:r>
          </a:p>
        </p:txBody>
      </p:sp>
      <p:sp>
        <p:nvSpPr>
          <p:cNvPr id="71691" name="Line 24"/>
          <p:cNvSpPr>
            <a:spLocks noChangeShapeType="1"/>
          </p:cNvSpPr>
          <p:nvPr/>
        </p:nvSpPr>
        <p:spPr bwMode="auto">
          <a:xfrm>
            <a:off x="3562015" y="3581400"/>
            <a:ext cx="22098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Pentagon 19"/>
          <p:cNvSpPr/>
          <p:nvPr/>
        </p:nvSpPr>
        <p:spPr>
          <a:xfrm rot="5400000">
            <a:off x="327806" y="1938865"/>
            <a:ext cx="2815045" cy="3006376"/>
          </a:xfrm>
          <a:prstGeom prst="homePlate">
            <a:avLst/>
          </a:prstGeom>
          <a:solidFill>
            <a:schemeClr val="accent4">
              <a:alpha val="16000"/>
            </a:schemeClr>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rminator 22"/>
          <p:cNvSpPr/>
          <p:nvPr/>
        </p:nvSpPr>
        <p:spPr>
          <a:xfrm>
            <a:off x="275302" y="4945149"/>
            <a:ext cx="3127087" cy="1802400"/>
          </a:xfrm>
          <a:prstGeom prst="flowChartTerminator">
            <a:avLst/>
          </a:prstGeom>
          <a:solidFill>
            <a:schemeClr val="accent4">
              <a:alpha val="49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Bent-Up Arrow 11"/>
          <p:cNvSpPr/>
          <p:nvPr/>
        </p:nvSpPr>
        <p:spPr>
          <a:xfrm flipV="1">
            <a:off x="5940101" y="1187943"/>
            <a:ext cx="1543061" cy="464253"/>
          </a:xfrm>
          <a:prstGeom prst="bentUp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684" name="Text Box 13"/>
          <p:cNvSpPr txBox="1">
            <a:spLocks noChangeArrowheads="1"/>
          </p:cNvSpPr>
          <p:nvPr/>
        </p:nvSpPr>
        <p:spPr bwMode="auto">
          <a:xfrm>
            <a:off x="228600" y="4917765"/>
            <a:ext cx="3200400" cy="1827213"/>
          </a:xfrm>
          <a:prstGeom prst="rect">
            <a:avLst/>
          </a:prstGeom>
          <a:noFill/>
          <a:ln w="285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85000"/>
              <a:buFont typeface="Wingdings" panose="05000000000000000000" pitchFamily="2" charset="2"/>
              <a:buChar char="o"/>
              <a:defRPr sz="2800">
                <a:solidFill>
                  <a:schemeClr val="tx2"/>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n"/>
              <a:defRPr sz="2500">
                <a:solidFill>
                  <a:schemeClr val="tx2"/>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p"/>
              <a:defRPr sz="2200">
                <a:solidFill>
                  <a:schemeClr val="tx2"/>
                </a:solidFill>
                <a:latin typeface="Arial" panose="020B0604020202020204" pitchFamily="34" charset="0"/>
              </a:defRPr>
            </a:lvl3pPr>
            <a:lvl4pPr marL="1600200" indent="-228600">
              <a:spcBef>
                <a:spcPct val="20000"/>
              </a:spcBef>
              <a:buClr>
                <a:schemeClr val="accent1"/>
              </a:buClr>
              <a:buSzPct val="70000"/>
              <a:buFont typeface="Wingdings" panose="05000000000000000000" pitchFamily="2" charset="2"/>
              <a:buChar char="n"/>
              <a:defRPr sz="2000">
                <a:solidFill>
                  <a:schemeClr val="tx2"/>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Arial" panose="020B0604020202020204" pitchFamily="34" charset="0"/>
              </a:defRPr>
            </a:lvl9pPr>
          </a:lstStyle>
          <a:p>
            <a:pPr algn="ctr">
              <a:spcBef>
                <a:spcPct val="50000"/>
              </a:spcBef>
              <a:buClrTx/>
              <a:buSzTx/>
              <a:buFontTx/>
              <a:buNone/>
            </a:pPr>
            <a:r>
              <a:rPr lang="en-US" altLang="en-US" sz="1800" b="1" dirty="0">
                <a:solidFill>
                  <a:schemeClr val="accent6"/>
                </a:solidFill>
                <a:latin typeface="Tahoma" panose="020B0604030504040204" pitchFamily="34" charset="0"/>
              </a:rPr>
              <a:t>MAIN FOCUS</a:t>
            </a:r>
          </a:p>
          <a:p>
            <a:pPr algn="ctr">
              <a:spcBef>
                <a:spcPct val="50000"/>
              </a:spcBef>
              <a:buClrTx/>
              <a:buSzTx/>
              <a:buFontTx/>
              <a:buNone/>
            </a:pPr>
            <a:r>
              <a:rPr lang="en-US" altLang="en-US" sz="1800" dirty="0">
                <a:solidFill>
                  <a:srgbClr val="990000"/>
                </a:solidFill>
                <a:latin typeface="Tahoma" panose="020B0604030504040204" pitchFamily="34" charset="0"/>
              </a:rPr>
              <a:t>Services Recommended Services Not Needed</a:t>
            </a:r>
          </a:p>
          <a:p>
            <a:pPr algn="ctr">
              <a:spcBef>
                <a:spcPct val="50000"/>
              </a:spcBef>
              <a:buClrTx/>
              <a:buSzTx/>
              <a:buFontTx/>
              <a:buNone/>
            </a:pPr>
            <a:r>
              <a:rPr lang="en-US" altLang="en-US" sz="1400" dirty="0">
                <a:solidFill>
                  <a:schemeClr val="tx1"/>
                </a:solidFill>
                <a:latin typeface="Tahoma" panose="020B0604030504040204" pitchFamily="34" charset="0"/>
              </a:rPr>
              <a:t>Transfer for Continued Services determined by Partnership through use of Risk Assessment</a:t>
            </a:r>
          </a:p>
        </p:txBody>
      </p:sp>
      <p:sp>
        <p:nvSpPr>
          <p:cNvPr id="28" name="Bent-Up Arrow 27"/>
          <p:cNvSpPr/>
          <p:nvPr/>
        </p:nvSpPr>
        <p:spPr>
          <a:xfrm flipH="1" flipV="1">
            <a:off x="1736427" y="1190145"/>
            <a:ext cx="1543061" cy="464253"/>
          </a:xfrm>
          <a:prstGeom prst="bentUp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Hexagon 18"/>
          <p:cNvSpPr/>
          <p:nvPr/>
        </p:nvSpPr>
        <p:spPr>
          <a:xfrm>
            <a:off x="2813013" y="832928"/>
            <a:ext cx="3591372" cy="778314"/>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000"/>
              </a:spcBef>
              <a:buClrTx/>
              <a:buSzTx/>
              <a:buFontTx/>
              <a:buNone/>
            </a:pPr>
            <a:r>
              <a:rPr lang="en-US" altLang="en-US" sz="2400" b="1" dirty="0">
                <a:solidFill>
                  <a:schemeClr val="bg1"/>
                </a:solidFill>
                <a:latin typeface="Tahoma" panose="020B0604030504040204" pitchFamily="34" charset="0"/>
              </a:rPr>
              <a:t>CARELINE</a:t>
            </a:r>
          </a:p>
          <a:p>
            <a:pPr algn="ctr">
              <a:spcBef>
                <a:spcPts val="400"/>
              </a:spcBef>
              <a:buClrTx/>
              <a:buSzTx/>
              <a:buFontTx/>
              <a:buNone/>
            </a:pPr>
            <a:r>
              <a:rPr lang="en-US" altLang="en-US" sz="1400" dirty="0">
                <a:solidFill>
                  <a:schemeClr val="accent6"/>
                </a:solidFill>
                <a:latin typeface="Tahoma" panose="020B0604030504040204" pitchFamily="34" charset="0"/>
              </a:rPr>
              <a:t>DCF </a:t>
            </a:r>
            <a:r>
              <a:rPr lang="en-US" altLang="en-US" sz="1400" dirty="0" smtClean="0">
                <a:solidFill>
                  <a:schemeClr val="accent6"/>
                </a:solidFill>
                <a:latin typeface="Tahoma" panose="020B0604030504040204" pitchFamily="34" charset="0"/>
              </a:rPr>
              <a:t>Referral </a:t>
            </a:r>
            <a:r>
              <a:rPr lang="en-US" altLang="en-US" sz="1400" i="1" dirty="0" smtClean="0">
                <a:solidFill>
                  <a:schemeClr val="accent6"/>
                </a:solidFill>
                <a:latin typeface="Tahoma" panose="020B0604030504040204" pitchFamily="34" charset="0"/>
              </a:rPr>
              <a:t>*</a:t>
            </a:r>
            <a:r>
              <a:rPr lang="en-US" altLang="en-US" sz="1400" i="1" dirty="0">
                <a:solidFill>
                  <a:schemeClr val="accent6"/>
                </a:solidFill>
                <a:latin typeface="Tahoma" panose="020B0604030504040204" pitchFamily="34" charset="0"/>
              </a:rPr>
              <a:t>Rule Outs Applied*</a:t>
            </a:r>
          </a:p>
        </p:txBody>
      </p:sp>
    </p:spTree>
    <p:custDataLst>
      <p:tags r:id="rId1"/>
    </p:custDataLst>
    <p:extLst>
      <p:ext uri="{BB962C8B-B14F-4D97-AF65-F5344CB8AC3E}">
        <p14:creationId xmlns:p14="http://schemas.microsoft.com/office/powerpoint/2010/main" val="31401305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286763" y="368673"/>
            <a:ext cx="8575594" cy="951842"/>
          </a:xfrm>
        </p:spPr>
        <p:txBody>
          <a:bodyPr/>
          <a:lstStyle/>
          <a:p>
            <a:r>
              <a:rPr lang="en-US" altLang="en-US" dirty="0" smtClean="0"/>
              <a:t>Why Two Tracks?</a:t>
            </a:r>
          </a:p>
        </p:txBody>
      </p:sp>
      <p:sp>
        <p:nvSpPr>
          <p:cNvPr id="73732" name="Rectangle 3"/>
          <p:cNvSpPr>
            <a:spLocks noGrp="1" noChangeArrowheads="1"/>
          </p:cNvSpPr>
          <p:nvPr>
            <p:ph idx="1"/>
          </p:nvPr>
        </p:nvSpPr>
        <p:spPr>
          <a:xfrm>
            <a:off x="628149" y="1693164"/>
            <a:ext cx="7906479" cy="4710821"/>
          </a:xfrm>
        </p:spPr>
        <p:txBody>
          <a:bodyPr>
            <a:normAutofit/>
          </a:bodyPr>
          <a:lstStyle/>
          <a:p>
            <a:pPr marL="342900" indent="-342900">
              <a:spcBef>
                <a:spcPts val="1200"/>
              </a:spcBef>
              <a:buFont typeface="Wingdings" panose="05000000000000000000" pitchFamily="2" charset="2"/>
              <a:buChar char="q"/>
            </a:pPr>
            <a:r>
              <a:rPr lang="en-US" altLang="en-US" sz="2800" dirty="0" smtClean="0"/>
              <a:t>Be more flexible in the response to child abuse and neglect reports</a:t>
            </a:r>
          </a:p>
          <a:p>
            <a:pPr marL="342900" indent="-342900">
              <a:spcBef>
                <a:spcPts val="1200"/>
              </a:spcBef>
              <a:buFont typeface="Wingdings" panose="05000000000000000000" pitchFamily="2" charset="2"/>
              <a:buChar char="q"/>
            </a:pPr>
            <a:r>
              <a:rPr lang="en-US" altLang="en-US" sz="2800" dirty="0" smtClean="0"/>
              <a:t>Better understand the family issues that lie beneath maltreatment reports</a:t>
            </a:r>
          </a:p>
          <a:p>
            <a:pPr marL="342900" indent="-342900">
              <a:spcBef>
                <a:spcPts val="1200"/>
              </a:spcBef>
              <a:buFont typeface="Wingdings" panose="05000000000000000000" pitchFamily="2" charset="2"/>
              <a:buChar char="q"/>
            </a:pPr>
            <a:r>
              <a:rPr lang="en-US" altLang="en-US" sz="2800" dirty="0" smtClean="0"/>
              <a:t>Engage parents more effectively to use services that address their specific needs</a:t>
            </a:r>
          </a:p>
          <a:p>
            <a:pPr marL="342900" indent="-342900">
              <a:spcBef>
                <a:spcPts val="1200"/>
              </a:spcBef>
              <a:buFont typeface="Wingdings" panose="05000000000000000000" pitchFamily="2" charset="2"/>
              <a:buChar char="q"/>
            </a:pPr>
            <a:r>
              <a:rPr lang="en-US" altLang="en-US" sz="2800" dirty="0" smtClean="0"/>
              <a:t>Increase sharing responsibility and accountability for families and communities</a:t>
            </a:r>
          </a:p>
        </p:txBody>
      </p:sp>
    </p:spTree>
    <p:custDataLst>
      <p:tags r:id="rId1"/>
    </p:custDataLst>
    <p:extLst>
      <p:ext uri="{BB962C8B-B14F-4D97-AF65-F5344CB8AC3E}">
        <p14:creationId xmlns:p14="http://schemas.microsoft.com/office/powerpoint/2010/main" val="31702969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itle 1"/>
          <p:cNvSpPr>
            <a:spLocks noGrp="1"/>
          </p:cNvSpPr>
          <p:nvPr>
            <p:ph type="title"/>
          </p:nvPr>
        </p:nvSpPr>
        <p:spPr>
          <a:xfrm>
            <a:off x="307830" y="355018"/>
            <a:ext cx="8540872" cy="1006453"/>
          </a:xfrm>
        </p:spPr>
        <p:txBody>
          <a:bodyPr>
            <a:noAutofit/>
          </a:bodyPr>
          <a:lstStyle/>
          <a:p>
            <a:r>
              <a:rPr lang="en-US" altLang="en-US" sz="3200" dirty="0" smtClean="0"/>
              <a:t>Disparate Outcomes Result From </a:t>
            </a:r>
            <a:br>
              <a:rPr lang="en-US" altLang="en-US" sz="3200" dirty="0" smtClean="0"/>
            </a:br>
            <a:r>
              <a:rPr lang="en-US" altLang="en-US" sz="3200" dirty="0" smtClean="0"/>
              <a:t>Overt &amp; Unconscious Decisions</a:t>
            </a:r>
          </a:p>
        </p:txBody>
      </p:sp>
      <p:sp>
        <p:nvSpPr>
          <p:cNvPr id="75780" name="Content Placeholder 2"/>
          <p:cNvSpPr>
            <a:spLocks noGrp="1"/>
          </p:cNvSpPr>
          <p:nvPr>
            <p:ph sz="half" idx="1"/>
          </p:nvPr>
        </p:nvSpPr>
        <p:spPr>
          <a:xfrm>
            <a:off x="455010" y="2152982"/>
            <a:ext cx="3996652" cy="3962401"/>
          </a:xfrm>
        </p:spPr>
        <p:txBody>
          <a:bodyPr/>
          <a:lstStyle/>
          <a:p>
            <a:pPr marL="287338" lvl="1" indent="-287338">
              <a:buFont typeface="Wingdings" panose="05000000000000000000" pitchFamily="2" charset="2"/>
              <a:buChar char="q"/>
            </a:pPr>
            <a:r>
              <a:rPr lang="en-US" altLang="en-US" sz="2200" dirty="0" smtClean="0"/>
              <a:t>In CPS cases, people of color are over-represented relative to the general population.</a:t>
            </a:r>
          </a:p>
          <a:p>
            <a:pPr marL="287338" lvl="1" indent="-287338">
              <a:buFont typeface="Wingdings" panose="05000000000000000000" pitchFamily="2" charset="2"/>
              <a:buChar char="q"/>
            </a:pPr>
            <a:endParaRPr lang="en-US" altLang="en-US" sz="2200" dirty="0" smtClean="0"/>
          </a:p>
          <a:p>
            <a:pPr marL="287338" lvl="1" indent="-287338">
              <a:buFont typeface="Wingdings" panose="05000000000000000000" pitchFamily="2" charset="2"/>
              <a:buChar char="q"/>
            </a:pPr>
            <a:r>
              <a:rPr lang="en-US" altLang="en-US" sz="2200" dirty="0" smtClean="0"/>
              <a:t>The DRS approach is to begin addressing these inequities and disparities as early as possible by using the assessment track to focus on service delivery to ameliorate such issues.</a:t>
            </a:r>
            <a:endParaRPr lang="en-US" altLang="en-US" sz="2200" dirty="0"/>
          </a:p>
        </p:txBody>
      </p:sp>
      <p:sp>
        <p:nvSpPr>
          <p:cNvPr id="75781" name="Content Placeholder 5"/>
          <p:cNvSpPr>
            <a:spLocks noGrp="1"/>
          </p:cNvSpPr>
          <p:nvPr>
            <p:ph sz="half" idx="2"/>
          </p:nvPr>
        </p:nvSpPr>
        <p:spPr>
          <a:xfrm>
            <a:off x="4603700" y="2152982"/>
            <a:ext cx="4038600" cy="4267200"/>
          </a:xfrm>
        </p:spPr>
        <p:txBody>
          <a:bodyPr/>
          <a:lstStyle/>
          <a:p>
            <a:pPr marL="341313" indent="-341313">
              <a:buFont typeface="Wingdings" panose="05000000000000000000" pitchFamily="2" charset="2"/>
              <a:buChar char="q"/>
            </a:pPr>
            <a:r>
              <a:rPr lang="en-US" altLang="en-US" sz="2200" dirty="0" smtClean="0"/>
              <a:t>These disparities and inequities by race and culture are seen at every decision point within the DCF system.</a:t>
            </a:r>
            <a:endParaRPr lang="en-US" altLang="en-US" sz="2000" dirty="0"/>
          </a:p>
          <a:p>
            <a:pPr marL="341313" indent="-341313">
              <a:buFont typeface="Wingdings" panose="05000000000000000000" pitchFamily="2" charset="2"/>
              <a:buChar char="q"/>
            </a:pPr>
            <a:r>
              <a:rPr lang="en-US" altLang="en-US" sz="2200" dirty="0" smtClean="0"/>
              <a:t>The first decision making point comes from assessing “reasonable suspicion”-simply ask, “Is my suspicion (or lack of) based on the race of this family?”</a:t>
            </a:r>
            <a:endParaRPr lang="en-US" altLang="en-US" dirty="0" smtClean="0"/>
          </a:p>
          <a:p>
            <a:endParaRPr lang="en-US" altLang="en-US" dirty="0" smtClean="0"/>
          </a:p>
        </p:txBody>
      </p:sp>
      <p:sp>
        <p:nvSpPr>
          <p:cNvPr id="75782" name="Text Placeholder 3"/>
          <p:cNvSpPr>
            <a:spLocks noGrp="1"/>
          </p:cNvSpPr>
          <p:nvPr>
            <p:ph type="body" idx="4294967295"/>
          </p:nvPr>
        </p:nvSpPr>
        <p:spPr>
          <a:xfrm>
            <a:off x="327729" y="1565628"/>
            <a:ext cx="7086600" cy="457200"/>
          </a:xfrm>
        </p:spPr>
        <p:txBody>
          <a:bodyPr>
            <a:noAutofit/>
          </a:bodyPr>
          <a:lstStyle/>
          <a:p>
            <a:pPr marL="0" indent="0">
              <a:buNone/>
            </a:pPr>
            <a:r>
              <a:rPr lang="en-US" altLang="en-US" sz="2800" b="1" dirty="0" smtClean="0"/>
              <a:t>Lower the rate of disproportionality </a:t>
            </a:r>
            <a:r>
              <a:rPr lang="en-US" altLang="en-US" sz="2800" dirty="0" smtClean="0"/>
              <a:t>-</a:t>
            </a:r>
          </a:p>
        </p:txBody>
      </p:sp>
    </p:spTree>
    <p:custDataLst>
      <p:tags r:id="rId1"/>
    </p:custDataLst>
    <p:extLst>
      <p:ext uri="{BB962C8B-B14F-4D97-AF65-F5344CB8AC3E}">
        <p14:creationId xmlns:p14="http://schemas.microsoft.com/office/powerpoint/2010/main" val="4155552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a:lstStyle/>
          <a:p>
            <a:r>
              <a:rPr lang="en-US" altLang="en-US" dirty="0" smtClean="0"/>
              <a:t>Safe Haven Act</a:t>
            </a:r>
          </a:p>
        </p:txBody>
      </p:sp>
      <p:sp>
        <p:nvSpPr>
          <p:cNvPr id="77828" name="Rectangle 3"/>
          <p:cNvSpPr>
            <a:spLocks noGrp="1" noChangeArrowheads="1"/>
          </p:cNvSpPr>
          <p:nvPr>
            <p:ph idx="1"/>
          </p:nvPr>
        </p:nvSpPr>
        <p:spPr>
          <a:xfrm>
            <a:off x="280170" y="1461455"/>
            <a:ext cx="8539273" cy="928092"/>
          </a:xfrm>
        </p:spPr>
        <p:txBody>
          <a:bodyPr>
            <a:noAutofit/>
          </a:bodyPr>
          <a:lstStyle/>
          <a:p>
            <a:pPr marL="0" indent="0">
              <a:buNone/>
            </a:pPr>
            <a:r>
              <a:rPr lang="en-US" altLang="en-US" sz="2800" b="1" dirty="0" smtClean="0"/>
              <a:t>An act that creates a safe alternative to leaving infants in unsafe places</a:t>
            </a:r>
          </a:p>
        </p:txBody>
      </p:sp>
      <p:pic>
        <p:nvPicPr>
          <p:cNvPr id="2" name="Picture 1" descr="TeddyBearSnow.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31916" y="2715517"/>
            <a:ext cx="4164897" cy="2772260"/>
          </a:xfrm>
          <a:prstGeom prst="rect">
            <a:avLst/>
          </a:prstGeom>
        </p:spPr>
      </p:pic>
      <p:sp>
        <p:nvSpPr>
          <p:cNvPr id="3" name="TextBox 2"/>
          <p:cNvSpPr txBox="1"/>
          <p:nvPr/>
        </p:nvSpPr>
        <p:spPr>
          <a:xfrm>
            <a:off x="457448" y="2506503"/>
            <a:ext cx="4056739" cy="3785652"/>
          </a:xfrm>
          <a:prstGeom prst="rect">
            <a:avLst/>
          </a:prstGeom>
          <a:noFill/>
        </p:spPr>
        <p:txBody>
          <a:bodyPr wrap="square" rtlCol="0">
            <a:spAutoFit/>
          </a:bodyPr>
          <a:lstStyle/>
          <a:p>
            <a:r>
              <a:rPr lang="en-US" altLang="en-US" sz="2400" dirty="0"/>
              <a:t>A parent may voluntarily surrender physical custody of an infant age thirty (30) days or younger to the nursing staff of a hospital emergency room.  </a:t>
            </a:r>
            <a:r>
              <a:rPr lang="en-US" altLang="en-US" sz="2400" dirty="0" smtClean="0"/>
              <a:t>Parent </a:t>
            </a:r>
            <a:r>
              <a:rPr lang="en-US" altLang="en-US" sz="2400" dirty="0"/>
              <a:t>is not required to provide his or her name or medical history.</a:t>
            </a:r>
          </a:p>
          <a:p>
            <a:endParaRPr lang="en-US" altLang="en-US" sz="2400" dirty="0"/>
          </a:p>
          <a:p>
            <a:endParaRPr lang="en-US" sz="2400" dirty="0"/>
          </a:p>
        </p:txBody>
      </p:sp>
    </p:spTree>
    <p:custDataLst>
      <p:tags r:id="rId1"/>
    </p:custDataLst>
    <p:extLst>
      <p:ext uri="{BB962C8B-B14F-4D97-AF65-F5344CB8AC3E}">
        <p14:creationId xmlns:p14="http://schemas.microsoft.com/office/powerpoint/2010/main" val="12279073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Protecting Infants, Toddlers &amp; Preschoolers</a:t>
            </a:r>
            <a:endParaRPr lang="en-US" sz="3600" dirty="0"/>
          </a:p>
        </p:txBody>
      </p:sp>
      <p:sp>
        <p:nvSpPr>
          <p:cNvPr id="79876" name="Subtitle 2"/>
          <p:cNvSpPr>
            <a:spLocks noGrp="1"/>
          </p:cNvSpPr>
          <p:nvPr>
            <p:ph idx="1"/>
          </p:nvPr>
        </p:nvSpPr>
        <p:spPr>
          <a:xfrm>
            <a:off x="416010" y="1786423"/>
            <a:ext cx="4707476" cy="3786476"/>
          </a:xfrm>
        </p:spPr>
        <p:txBody>
          <a:bodyPr>
            <a:normAutofit fontScale="85000" lnSpcReduction="20000"/>
          </a:bodyPr>
          <a:lstStyle/>
          <a:p>
            <a:pPr marL="460375" indent="-406400">
              <a:spcBef>
                <a:spcPts val="600"/>
              </a:spcBef>
              <a:buFont typeface="Wingdings" panose="05000000000000000000" pitchFamily="2" charset="2"/>
              <a:buChar char="q"/>
            </a:pPr>
            <a:r>
              <a:rPr lang="en-US" altLang="en-US" sz="2000" dirty="0"/>
              <a:t>For our agency this is our invisible </a:t>
            </a:r>
            <a:r>
              <a:rPr lang="en-US" altLang="en-US" sz="2000" dirty="0" smtClean="0"/>
              <a:t>population Early </a:t>
            </a:r>
            <a:r>
              <a:rPr lang="en-US" altLang="en-US" sz="2000" dirty="0"/>
              <a:t>Assessment and Intervention is essential</a:t>
            </a:r>
          </a:p>
          <a:p>
            <a:pPr marL="460375" indent="-406400">
              <a:spcBef>
                <a:spcPts val="600"/>
              </a:spcBef>
              <a:buFont typeface="Wingdings" panose="05000000000000000000" pitchFamily="2" charset="2"/>
              <a:buChar char="q"/>
            </a:pPr>
            <a:r>
              <a:rPr lang="en-US" altLang="en-US" sz="2000" dirty="0"/>
              <a:t>Call 211 </a:t>
            </a:r>
          </a:p>
          <a:p>
            <a:pPr marL="460375" indent="-406400">
              <a:spcBef>
                <a:spcPts val="600"/>
              </a:spcBef>
              <a:buFont typeface="Wingdings" panose="05000000000000000000" pitchFamily="2" charset="2"/>
              <a:buChar char="q"/>
            </a:pPr>
            <a:r>
              <a:rPr lang="en-US" altLang="en-US" sz="2000" dirty="0"/>
              <a:t>3-5 year olds deserve quality child care</a:t>
            </a:r>
          </a:p>
          <a:p>
            <a:pPr marL="460375" indent="-406400">
              <a:spcBef>
                <a:spcPts val="600"/>
              </a:spcBef>
              <a:buFont typeface="Wingdings" panose="05000000000000000000" pitchFamily="2" charset="2"/>
              <a:buChar char="q"/>
            </a:pPr>
            <a:r>
              <a:rPr lang="en-US" altLang="en-US" sz="2000" dirty="0"/>
              <a:t>Unsafe sleep related deaths are the leading cause of preventable deaths of infants in Connecticut</a:t>
            </a:r>
          </a:p>
          <a:p>
            <a:pPr marL="460375" indent="-406400">
              <a:spcBef>
                <a:spcPts val="600"/>
              </a:spcBef>
              <a:buFont typeface="Wingdings" panose="05000000000000000000" pitchFamily="2" charset="2"/>
              <a:buChar char="q"/>
            </a:pPr>
            <a:r>
              <a:rPr lang="en-US" altLang="en-US" sz="2000" dirty="0"/>
              <a:t>Educating families about safe sleep environments is key</a:t>
            </a:r>
          </a:p>
          <a:p>
            <a:pPr marL="460375" indent="-406400">
              <a:spcBef>
                <a:spcPts val="600"/>
              </a:spcBef>
              <a:buFont typeface="Wingdings" panose="05000000000000000000" pitchFamily="2" charset="2"/>
              <a:buChar char="q"/>
            </a:pPr>
            <a:r>
              <a:rPr lang="en-US" altLang="en-US" sz="2000" dirty="0"/>
              <a:t>DCF has embarked on campaign to educate staff, providers and the families we serve about safe sleep</a:t>
            </a:r>
          </a:p>
          <a:p>
            <a:pPr marL="460375" indent="-406400">
              <a:spcBef>
                <a:spcPts val="600"/>
              </a:spcBef>
              <a:buFont typeface="Wingdings" panose="05000000000000000000" pitchFamily="2" charset="2"/>
              <a:buChar char="q"/>
            </a:pPr>
            <a:r>
              <a:rPr lang="en-US" altLang="en-US" sz="2000" dirty="0"/>
              <a:t>DCF and NICHD resources (links provided below)</a:t>
            </a:r>
          </a:p>
          <a:p>
            <a:pPr marL="285750" indent="-285750">
              <a:buFont typeface="Arial" panose="020B0604020202020204" pitchFamily="34" charset="0"/>
              <a:buChar char="•"/>
            </a:pPr>
            <a:endParaRPr lang="en-US" altLang="en-US" sz="1600" b="1" dirty="0" smtClean="0"/>
          </a:p>
        </p:txBody>
      </p:sp>
      <p:pic>
        <p:nvPicPr>
          <p:cNvPr id="3" name="safesleep.jpeg" descr="/Volumes/Storage/MRoct15/MRimages/safesleep.jpe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232958" y="2148051"/>
            <a:ext cx="3430916" cy="2295005"/>
          </a:xfrm>
          <a:prstGeom prst="rect">
            <a:avLst/>
          </a:prstGeom>
        </p:spPr>
      </p:pic>
      <p:sp>
        <p:nvSpPr>
          <p:cNvPr id="4" name="TextBox 3"/>
          <p:cNvSpPr txBox="1"/>
          <p:nvPr/>
        </p:nvSpPr>
        <p:spPr>
          <a:xfrm>
            <a:off x="295586" y="5430562"/>
            <a:ext cx="8659568" cy="1000274"/>
          </a:xfrm>
          <a:prstGeom prst="rect">
            <a:avLst/>
          </a:prstGeom>
          <a:noFill/>
        </p:spPr>
        <p:txBody>
          <a:bodyPr wrap="square" rtlCol="0">
            <a:spAutoFit/>
          </a:bodyPr>
          <a:lstStyle/>
          <a:p>
            <a:pPr marL="53975">
              <a:spcBef>
                <a:spcPts val="600"/>
              </a:spcBef>
            </a:pPr>
            <a:r>
              <a:rPr lang="en-US" altLang="en-US" dirty="0">
                <a:hlinkClick r:id="rId6"/>
              </a:rPr>
              <a:t>http://www.ctparenting.com/_files_/Safe%20Sleep%20Flyer%2012-%202013%20final.pdf</a:t>
            </a:r>
            <a:endParaRPr lang="en-US" altLang="en-US" dirty="0"/>
          </a:p>
          <a:p>
            <a:pPr marL="53975">
              <a:spcBef>
                <a:spcPts val="600"/>
              </a:spcBef>
            </a:pPr>
            <a:r>
              <a:rPr lang="en-US" altLang="en-US" dirty="0">
                <a:hlinkClick r:id="rId7"/>
              </a:rPr>
              <a:t>http://www.nichd.nih.gov/sts/about/Pages/default.aspx</a:t>
            </a:r>
            <a:endParaRPr lang="en-US" altLang="en-US" dirty="0"/>
          </a:p>
          <a:p>
            <a:endParaRPr lang="en-US" dirty="0"/>
          </a:p>
        </p:txBody>
      </p:sp>
    </p:spTree>
    <p:custDataLst>
      <p:tags r:id="rId1"/>
    </p:custDataLst>
    <p:extLst>
      <p:ext uri="{BB962C8B-B14F-4D97-AF65-F5344CB8AC3E}">
        <p14:creationId xmlns:p14="http://schemas.microsoft.com/office/powerpoint/2010/main" val="14973051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p:txBody>
          <a:bodyPr/>
          <a:lstStyle/>
          <a:p>
            <a:r>
              <a:rPr lang="en-US" altLang="en-US" dirty="0" smtClean="0"/>
              <a:t>DCF Strengthening Families</a:t>
            </a:r>
          </a:p>
        </p:txBody>
      </p:sp>
      <p:sp>
        <p:nvSpPr>
          <p:cNvPr id="81924" name="Rectangle 3"/>
          <p:cNvSpPr>
            <a:spLocks noGrp="1" noChangeArrowheads="1"/>
          </p:cNvSpPr>
          <p:nvPr>
            <p:ph idx="1"/>
          </p:nvPr>
        </p:nvSpPr>
        <p:spPr>
          <a:xfrm>
            <a:off x="457200" y="1752600"/>
            <a:ext cx="8347364" cy="4343400"/>
          </a:xfrm>
        </p:spPr>
        <p:txBody>
          <a:bodyPr/>
          <a:lstStyle/>
          <a:p>
            <a:pPr marL="0" indent="0">
              <a:buNone/>
            </a:pPr>
            <a:r>
              <a:rPr lang="en-US" altLang="en-US" b="1" dirty="0">
                <a:solidFill>
                  <a:srgbClr val="DD7E0E"/>
                </a:solidFill>
              </a:rPr>
              <a:t>Strengthening Families </a:t>
            </a:r>
            <a:endParaRPr lang="en-US" altLang="en-US" b="1" dirty="0" smtClean="0">
              <a:solidFill>
                <a:srgbClr val="DD7E0E"/>
              </a:solidFill>
            </a:endParaRPr>
          </a:p>
          <a:p>
            <a:endParaRPr lang="en-US" altLang="en-US" sz="1600" dirty="0"/>
          </a:p>
          <a:p>
            <a:pPr marL="236538" indent="0">
              <a:lnSpc>
                <a:spcPct val="150000"/>
              </a:lnSpc>
              <a:spcBef>
                <a:spcPts val="1800"/>
              </a:spcBef>
              <a:buNone/>
            </a:pPr>
            <a:r>
              <a:rPr lang="en-US" altLang="en-US" dirty="0" smtClean="0"/>
              <a:t>DCF recognizes that strengthening Connecticut families requires partnership with the immediate </a:t>
            </a:r>
            <a:br>
              <a:rPr lang="en-US" altLang="en-US" dirty="0" smtClean="0"/>
            </a:br>
            <a:r>
              <a:rPr lang="en-US" altLang="en-US" dirty="0" smtClean="0"/>
              <a:t>family, the extended family, and community providers. </a:t>
            </a:r>
          </a:p>
          <a:p>
            <a:pPr marL="690563" algn="ctr">
              <a:lnSpc>
                <a:spcPct val="150000"/>
              </a:lnSpc>
              <a:spcBef>
                <a:spcPts val="1800"/>
              </a:spcBef>
            </a:pPr>
            <a:endParaRPr lang="en-US" altLang="en-US" sz="700" dirty="0" smtClean="0"/>
          </a:p>
          <a:p>
            <a:pPr marL="236538" indent="0" algn="ctr">
              <a:lnSpc>
                <a:spcPct val="150000"/>
              </a:lnSpc>
              <a:spcBef>
                <a:spcPts val="1800"/>
              </a:spcBef>
              <a:buNone/>
            </a:pPr>
            <a:r>
              <a:rPr lang="en-US" altLang="en-US" b="1" i="1" dirty="0" smtClean="0">
                <a:solidFill>
                  <a:schemeClr val="accent6"/>
                </a:solidFill>
              </a:rPr>
              <a:t>Thank you for being part of this team.</a:t>
            </a:r>
          </a:p>
        </p:txBody>
      </p:sp>
    </p:spTree>
    <p:custDataLst>
      <p:tags r:id="rId1"/>
    </p:custDataLst>
    <p:extLst>
      <p:ext uri="{BB962C8B-B14F-4D97-AF65-F5344CB8AC3E}">
        <p14:creationId xmlns:p14="http://schemas.microsoft.com/office/powerpoint/2010/main" val="4912969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p:txBody>
          <a:bodyPr/>
          <a:lstStyle/>
          <a:p>
            <a:r>
              <a:rPr lang="en-US" altLang="en-US" dirty="0" smtClean="0"/>
              <a:t>Additional Resources</a:t>
            </a:r>
          </a:p>
        </p:txBody>
      </p:sp>
      <p:sp>
        <p:nvSpPr>
          <p:cNvPr id="83972" name="Rectangle 3"/>
          <p:cNvSpPr>
            <a:spLocks noGrp="1" noChangeArrowheads="1"/>
          </p:cNvSpPr>
          <p:nvPr>
            <p:ph idx="1"/>
          </p:nvPr>
        </p:nvSpPr>
        <p:spPr>
          <a:xfrm>
            <a:off x="341386" y="1611235"/>
            <a:ext cx="8493660" cy="4724475"/>
          </a:xfrm>
        </p:spPr>
        <p:txBody>
          <a:bodyPr>
            <a:noAutofit/>
          </a:bodyPr>
          <a:lstStyle/>
          <a:p>
            <a:pPr marL="0" indent="0" algn="ctr">
              <a:spcBef>
                <a:spcPts val="1200"/>
              </a:spcBef>
              <a:buNone/>
            </a:pPr>
            <a:r>
              <a:rPr lang="en-US" altLang="en-US" b="1" u="sng" dirty="0">
                <a:solidFill>
                  <a:srgbClr val="DD7E0E"/>
                </a:solidFill>
              </a:rPr>
              <a:t>Still </a:t>
            </a:r>
            <a:r>
              <a:rPr lang="en-US" altLang="en-US" b="1" u="sng" dirty="0" smtClean="0">
                <a:solidFill>
                  <a:srgbClr val="DD7E0E"/>
                </a:solidFill>
              </a:rPr>
              <a:t>Have </a:t>
            </a:r>
            <a:r>
              <a:rPr lang="en-US" altLang="en-US" b="1" u="sng" dirty="0">
                <a:solidFill>
                  <a:srgbClr val="DD7E0E"/>
                </a:solidFill>
              </a:rPr>
              <a:t>Q</a:t>
            </a:r>
            <a:r>
              <a:rPr lang="en-US" altLang="en-US" b="1" u="sng" dirty="0" smtClean="0">
                <a:solidFill>
                  <a:srgbClr val="DD7E0E"/>
                </a:solidFill>
              </a:rPr>
              <a:t>uestions</a:t>
            </a:r>
            <a:r>
              <a:rPr lang="en-US" altLang="en-US" b="1" u="sng" dirty="0">
                <a:solidFill>
                  <a:srgbClr val="DD7E0E"/>
                </a:solidFill>
              </a:rPr>
              <a:t>?  </a:t>
            </a:r>
          </a:p>
          <a:p>
            <a:pPr marL="3175" indent="0">
              <a:spcBef>
                <a:spcPts val="1200"/>
              </a:spcBef>
              <a:buNone/>
            </a:pPr>
            <a:r>
              <a:rPr lang="en-US" altLang="en-US" dirty="0" smtClean="0"/>
              <a:t>Please visit our website to view additional information regarding mandated reporting or to find out who to </a:t>
            </a:r>
            <a:br>
              <a:rPr lang="en-US" altLang="en-US" dirty="0" smtClean="0"/>
            </a:br>
            <a:r>
              <a:rPr lang="en-US" altLang="en-US" dirty="0" smtClean="0"/>
              <a:t>speak with from our staff.  </a:t>
            </a:r>
            <a:endParaRPr lang="en-US" altLang="en-US" dirty="0"/>
          </a:p>
          <a:p>
            <a:pPr marL="3175" indent="0">
              <a:spcBef>
                <a:spcPts val="1200"/>
              </a:spcBef>
              <a:buNone/>
            </a:pPr>
            <a:r>
              <a:rPr lang="en-US" altLang="en-US" dirty="0" smtClean="0"/>
              <a:t>If you have any concerns of abuse or neglect, </a:t>
            </a:r>
            <a:br>
              <a:rPr lang="en-US" altLang="en-US" dirty="0" smtClean="0"/>
            </a:br>
            <a:r>
              <a:rPr lang="en-US" altLang="en-US" dirty="0" smtClean="0"/>
              <a:t>please call our </a:t>
            </a:r>
            <a:r>
              <a:rPr lang="en-US" altLang="en-US" dirty="0" err="1" smtClean="0"/>
              <a:t>Careline</a:t>
            </a:r>
            <a:r>
              <a:rPr lang="en-US" altLang="en-US" dirty="0" smtClean="0"/>
              <a:t> at 800-842-2288</a:t>
            </a:r>
          </a:p>
          <a:p>
            <a:pPr marL="0" indent="0" algn="ctr">
              <a:buNone/>
            </a:pPr>
            <a:r>
              <a:rPr lang="en-US" altLang="en-US" b="1" u="sng" dirty="0">
                <a:solidFill>
                  <a:srgbClr val="DD7E0E"/>
                </a:solidFill>
              </a:rPr>
              <a:t>BE A HERO, BE A FOSTER PARENT</a:t>
            </a:r>
          </a:p>
          <a:p>
            <a:pPr marL="0" indent="0">
              <a:buNone/>
            </a:pPr>
            <a:r>
              <a:rPr lang="en-US" altLang="en-US" dirty="0" smtClean="0"/>
              <a:t>If you are interested in being a foster parent or would like information on how to become one, please call    </a:t>
            </a:r>
          </a:p>
          <a:p>
            <a:pPr marL="0" indent="0" algn="ctr">
              <a:buNone/>
            </a:pPr>
            <a:r>
              <a:rPr lang="en-US" altLang="en-US" b="1" i="1" dirty="0" smtClean="0">
                <a:solidFill>
                  <a:schemeClr val="accent6"/>
                </a:solidFill>
              </a:rPr>
              <a:t>1-888-KID-HERO</a:t>
            </a:r>
            <a:endParaRPr lang="en-US" altLang="en-US" b="1" i="1" dirty="0">
              <a:solidFill>
                <a:schemeClr val="accent6"/>
              </a:solidFill>
            </a:endParaRPr>
          </a:p>
        </p:txBody>
      </p:sp>
    </p:spTree>
    <p:custDataLst>
      <p:tags r:id="rId1"/>
    </p:custDataLst>
    <p:extLst>
      <p:ext uri="{BB962C8B-B14F-4D97-AF65-F5344CB8AC3E}">
        <p14:creationId xmlns:p14="http://schemas.microsoft.com/office/powerpoint/2010/main" val="317371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84163" y="355018"/>
            <a:ext cx="8574087" cy="1033699"/>
          </a:xfrm>
        </p:spPr>
        <p:txBody>
          <a:bodyPr/>
          <a:lstStyle/>
          <a:p>
            <a:r>
              <a:rPr lang="en-US" altLang="en-US" sz="4000" dirty="0" smtClean="0"/>
              <a:t>Who Must Report</a:t>
            </a:r>
          </a:p>
        </p:txBody>
      </p:sp>
      <p:sp>
        <p:nvSpPr>
          <p:cNvPr id="13315" name="Rectangle 3"/>
          <p:cNvSpPr>
            <a:spLocks noGrp="1" noChangeArrowheads="1"/>
          </p:cNvSpPr>
          <p:nvPr>
            <p:ph sz="half" idx="1"/>
          </p:nvPr>
        </p:nvSpPr>
        <p:spPr>
          <a:xfrm>
            <a:off x="273109" y="1590080"/>
            <a:ext cx="4233173" cy="5267920"/>
          </a:xfrm>
        </p:spPr>
        <p:txBody>
          <a:bodyPr>
            <a:noAutofit/>
          </a:bodyPr>
          <a:lstStyle/>
          <a:p>
            <a:pPr marL="231775" indent="-231775">
              <a:spcBef>
                <a:spcPts val="300"/>
              </a:spcBef>
              <a:buFont typeface="Wingdings" charset="2"/>
              <a:buChar char="q"/>
            </a:pPr>
            <a:r>
              <a:rPr lang="en-US" altLang="en-US" sz="1200" dirty="0" smtClean="0"/>
              <a:t>Any person paid to care for a child in any public or private facility, child day care center, group day care home or family day care home which is licensed by the State. </a:t>
            </a:r>
          </a:p>
          <a:p>
            <a:pPr marL="231775" indent="-231775">
              <a:spcBef>
                <a:spcPts val="300"/>
              </a:spcBef>
              <a:buFont typeface="Wingdings" charset="2"/>
              <a:buChar char="q"/>
            </a:pPr>
            <a:r>
              <a:rPr lang="en-US" altLang="en-US" sz="1200" dirty="0"/>
              <a:t>The Child Advocate and any employee of the Office of the Child </a:t>
            </a:r>
            <a:r>
              <a:rPr lang="en-US" altLang="en-US" sz="1200" dirty="0" smtClean="0"/>
              <a:t>Advocate</a:t>
            </a:r>
          </a:p>
          <a:p>
            <a:pPr marL="231775" indent="-231775">
              <a:spcBef>
                <a:spcPts val="300"/>
              </a:spcBef>
              <a:buFont typeface="Wingdings" charset="2"/>
              <a:buChar char="q"/>
            </a:pPr>
            <a:r>
              <a:rPr lang="en-US" altLang="en-US" sz="1200" dirty="0" smtClean="0"/>
              <a:t>Chiropractors </a:t>
            </a:r>
          </a:p>
          <a:p>
            <a:pPr marL="231775" indent="-231775">
              <a:spcBef>
                <a:spcPts val="300"/>
              </a:spcBef>
              <a:buFont typeface="Wingdings" charset="2"/>
              <a:buChar char="q"/>
            </a:pPr>
            <a:r>
              <a:rPr lang="en-US" altLang="en-US" sz="1200" dirty="0" smtClean="0"/>
              <a:t>Dental Hygienists </a:t>
            </a:r>
          </a:p>
          <a:p>
            <a:pPr marL="231775" indent="-231775">
              <a:spcBef>
                <a:spcPts val="300"/>
              </a:spcBef>
              <a:buFont typeface="Wingdings" charset="2"/>
              <a:buChar char="q"/>
            </a:pPr>
            <a:r>
              <a:rPr lang="en-US" altLang="en-US" sz="1200" dirty="0" smtClean="0"/>
              <a:t>Dentists </a:t>
            </a:r>
          </a:p>
          <a:p>
            <a:pPr marL="231775" indent="-231775">
              <a:spcBef>
                <a:spcPts val="300"/>
              </a:spcBef>
              <a:buFont typeface="Wingdings" charset="2"/>
              <a:buChar char="q"/>
            </a:pPr>
            <a:r>
              <a:rPr lang="en-US" altLang="en-US" sz="1200" dirty="0" smtClean="0"/>
              <a:t>Department of Children and Families Employees </a:t>
            </a:r>
          </a:p>
          <a:p>
            <a:pPr marL="231775" indent="-231775">
              <a:spcBef>
                <a:spcPts val="300"/>
              </a:spcBef>
              <a:buFont typeface="Wingdings" charset="2"/>
              <a:buChar char="q"/>
            </a:pPr>
            <a:r>
              <a:rPr lang="en-US" altLang="en-US" sz="1200" dirty="0" smtClean="0"/>
              <a:t>Department of Public Health / Office of Early Childhood employees responsible for the licensing of child day care centers, group day care homes, family day care homes or youth camps.</a:t>
            </a:r>
          </a:p>
          <a:p>
            <a:pPr marL="231775" indent="-231775">
              <a:spcBef>
                <a:spcPts val="300"/>
              </a:spcBef>
              <a:buFont typeface="Wingdings" charset="2"/>
              <a:buChar char="q"/>
            </a:pPr>
            <a:r>
              <a:rPr lang="en-US" altLang="en-US" sz="1200" dirty="0" smtClean="0"/>
              <a:t>Domestic Violence Counselor</a:t>
            </a:r>
          </a:p>
          <a:p>
            <a:pPr marL="231775" indent="-231775">
              <a:spcBef>
                <a:spcPts val="300"/>
              </a:spcBef>
              <a:buFont typeface="Wingdings" charset="2"/>
              <a:buChar char="q"/>
            </a:pPr>
            <a:r>
              <a:rPr lang="en-US" altLang="en-US" sz="1200" dirty="0" smtClean="0"/>
              <a:t>Family Relations Counselor, Family Relations Counselor Trainee, or Family Services Supervisor employed by the Judicial Department</a:t>
            </a:r>
          </a:p>
          <a:p>
            <a:pPr marL="231775" indent="-231775">
              <a:spcBef>
                <a:spcPts val="300"/>
              </a:spcBef>
              <a:buFont typeface="Wingdings" charset="2"/>
              <a:buChar char="q"/>
            </a:pPr>
            <a:r>
              <a:rPr lang="en-US" altLang="en-US" sz="1200" dirty="0" smtClean="0"/>
              <a:t>Licensed/Certified Alcohol and Drug Counselors</a:t>
            </a:r>
          </a:p>
          <a:p>
            <a:pPr marL="231775" indent="-231775">
              <a:spcBef>
                <a:spcPts val="300"/>
              </a:spcBef>
              <a:buFont typeface="Wingdings" charset="2"/>
              <a:buChar char="q"/>
            </a:pPr>
            <a:r>
              <a:rPr lang="en-US" altLang="en-US" sz="1200" b="1" dirty="0" smtClean="0"/>
              <a:t>Licensed Behavior Analysts*</a:t>
            </a:r>
          </a:p>
          <a:p>
            <a:pPr marL="231775" indent="-231775">
              <a:spcBef>
                <a:spcPts val="300"/>
              </a:spcBef>
              <a:buFont typeface="Wingdings" charset="2"/>
              <a:buChar char="q"/>
            </a:pPr>
            <a:r>
              <a:rPr lang="en-US" altLang="en-US" sz="1200" dirty="0" smtClean="0"/>
              <a:t>Licensed/Certified Emergency Medical Services Providers </a:t>
            </a:r>
          </a:p>
          <a:p>
            <a:pPr marL="231775" indent="-231775">
              <a:spcBef>
                <a:spcPts val="300"/>
              </a:spcBef>
              <a:buFont typeface="Wingdings" charset="2"/>
              <a:buChar char="q"/>
            </a:pPr>
            <a:r>
              <a:rPr lang="en-US" altLang="en-US" sz="1200" dirty="0" smtClean="0"/>
              <a:t>Licensed Foster Parents</a:t>
            </a:r>
          </a:p>
          <a:p>
            <a:pPr marL="231775" indent="-231775">
              <a:spcBef>
                <a:spcPts val="300"/>
              </a:spcBef>
              <a:buFont typeface="Wingdings" charset="2"/>
              <a:buChar char="q"/>
            </a:pPr>
            <a:r>
              <a:rPr lang="en-US" altLang="en-US" sz="1200" dirty="0" smtClean="0"/>
              <a:t>Licensed Marital and Family Therapists </a:t>
            </a:r>
          </a:p>
          <a:p>
            <a:pPr marL="231775" indent="-231775">
              <a:spcBef>
                <a:spcPts val="300"/>
              </a:spcBef>
              <a:buFont typeface="Wingdings" charset="2"/>
              <a:buChar char="q"/>
            </a:pPr>
            <a:r>
              <a:rPr lang="en-US" altLang="en-US" sz="1200" dirty="0" smtClean="0"/>
              <a:t>Licensed or Unlicensed Resident Interns </a:t>
            </a:r>
          </a:p>
          <a:p>
            <a:pPr marL="231775" indent="-231775">
              <a:spcBef>
                <a:spcPts val="300"/>
              </a:spcBef>
              <a:buFont typeface="Wingdings" charset="2"/>
              <a:buChar char="q"/>
            </a:pPr>
            <a:endParaRPr lang="en-US" altLang="en-US" sz="1200" dirty="0"/>
          </a:p>
          <a:p>
            <a:pPr marL="0" indent="0">
              <a:spcBef>
                <a:spcPts val="300"/>
              </a:spcBef>
              <a:buNone/>
            </a:pPr>
            <a:r>
              <a:rPr lang="en-US" altLang="en-US" sz="1200" b="1" i="1" dirty="0" smtClean="0"/>
              <a:t>* New as of July 1, 2018</a:t>
            </a:r>
          </a:p>
          <a:p>
            <a:pPr algn="r">
              <a:spcBef>
                <a:spcPts val="300"/>
              </a:spcBef>
              <a:buFont typeface="Wingdings" charset="2"/>
              <a:buChar char="q"/>
            </a:pPr>
            <a:endParaRPr lang="en-US" altLang="en-US" sz="1200" dirty="0" smtClean="0"/>
          </a:p>
        </p:txBody>
      </p:sp>
      <p:sp>
        <p:nvSpPr>
          <p:cNvPr id="13316" name="Rectangle 4"/>
          <p:cNvSpPr>
            <a:spLocks noGrp="1" noChangeArrowheads="1"/>
          </p:cNvSpPr>
          <p:nvPr>
            <p:ph sz="half" idx="2"/>
          </p:nvPr>
        </p:nvSpPr>
        <p:spPr>
          <a:xfrm>
            <a:off x="5001044" y="1590080"/>
            <a:ext cx="4267200" cy="4953000"/>
          </a:xfrm>
        </p:spPr>
        <p:txBody>
          <a:bodyPr>
            <a:noAutofit/>
          </a:bodyPr>
          <a:lstStyle/>
          <a:p>
            <a:pPr marL="231775" indent="-231775">
              <a:spcBef>
                <a:spcPts val="300"/>
              </a:spcBef>
              <a:buFont typeface="Wingdings" charset="2"/>
              <a:buChar char="q"/>
            </a:pPr>
            <a:r>
              <a:rPr lang="en-US" altLang="en-US" sz="1200" dirty="0"/>
              <a:t>Licensed or Unlicensed Resident Physicians </a:t>
            </a:r>
            <a:endParaRPr lang="en-US" altLang="en-US" sz="1200" dirty="0" smtClean="0"/>
          </a:p>
          <a:p>
            <a:pPr marL="231775" indent="-231775">
              <a:spcBef>
                <a:spcPts val="300"/>
              </a:spcBef>
              <a:buFont typeface="Wingdings" charset="2"/>
              <a:buChar char="q"/>
            </a:pPr>
            <a:r>
              <a:rPr lang="en-US" altLang="en-US" sz="1200" dirty="0" smtClean="0"/>
              <a:t>Licensed </a:t>
            </a:r>
            <a:r>
              <a:rPr lang="en-US" altLang="en-US" sz="1200" dirty="0"/>
              <a:t>Physicians </a:t>
            </a:r>
          </a:p>
          <a:p>
            <a:pPr marL="231775" indent="-231775">
              <a:spcBef>
                <a:spcPts val="300"/>
              </a:spcBef>
              <a:buFont typeface="Wingdings" charset="2"/>
              <a:buChar char="q"/>
            </a:pPr>
            <a:r>
              <a:rPr lang="en-US" altLang="en-US" sz="1200" dirty="0"/>
              <a:t>Licensed Practical Nurses </a:t>
            </a:r>
          </a:p>
          <a:p>
            <a:pPr marL="231775" indent="-231775">
              <a:spcBef>
                <a:spcPts val="300"/>
              </a:spcBef>
              <a:buFont typeface="Wingdings" charset="2"/>
              <a:buChar char="q"/>
            </a:pPr>
            <a:r>
              <a:rPr lang="en-US" altLang="en-US" sz="1200" dirty="0"/>
              <a:t>Licensed Professional Counselors </a:t>
            </a:r>
          </a:p>
          <a:p>
            <a:pPr marL="231775" indent="-231775">
              <a:spcBef>
                <a:spcPts val="300"/>
              </a:spcBef>
              <a:buFont typeface="Wingdings" charset="2"/>
              <a:buChar char="q"/>
            </a:pPr>
            <a:r>
              <a:rPr lang="en-US" altLang="en-US" sz="1200" dirty="0"/>
              <a:t>Licensed Surgeons </a:t>
            </a:r>
            <a:endParaRPr lang="en-US" altLang="en-US" sz="1200" dirty="0" smtClean="0"/>
          </a:p>
          <a:p>
            <a:pPr marL="231775" indent="-231775">
              <a:spcBef>
                <a:spcPts val="300"/>
              </a:spcBef>
              <a:buFont typeface="Wingdings" charset="2"/>
              <a:buChar char="q"/>
            </a:pPr>
            <a:r>
              <a:rPr lang="en-US" altLang="en-US" sz="1200" dirty="0" smtClean="0"/>
              <a:t>Medical Examiners </a:t>
            </a:r>
          </a:p>
          <a:p>
            <a:pPr marL="231775" indent="-231775">
              <a:spcBef>
                <a:spcPts val="300"/>
              </a:spcBef>
              <a:buFont typeface="Wingdings" charset="2"/>
              <a:buChar char="q"/>
            </a:pPr>
            <a:r>
              <a:rPr lang="en-US" altLang="en-US" sz="1200" dirty="0" smtClean="0"/>
              <a:t>Members of the Clergy </a:t>
            </a:r>
          </a:p>
          <a:p>
            <a:pPr marL="231775" indent="-231775">
              <a:spcBef>
                <a:spcPts val="300"/>
              </a:spcBef>
              <a:buFont typeface="Wingdings" charset="2"/>
              <a:buChar char="q"/>
            </a:pPr>
            <a:r>
              <a:rPr lang="en-US" altLang="en-US" sz="1200" dirty="0" smtClean="0"/>
              <a:t>Mental Health Professionals </a:t>
            </a:r>
          </a:p>
          <a:p>
            <a:pPr marL="231775" indent="-231775">
              <a:spcBef>
                <a:spcPts val="300"/>
              </a:spcBef>
              <a:buFont typeface="Wingdings" charset="2"/>
              <a:buChar char="q"/>
            </a:pPr>
            <a:r>
              <a:rPr lang="en-US" altLang="en-US" sz="1200" dirty="0" smtClean="0"/>
              <a:t>Optometrists </a:t>
            </a:r>
          </a:p>
          <a:p>
            <a:pPr marL="231775" indent="-231775">
              <a:spcBef>
                <a:spcPts val="300"/>
              </a:spcBef>
              <a:buFont typeface="Wingdings" charset="2"/>
              <a:buChar char="q"/>
            </a:pPr>
            <a:r>
              <a:rPr lang="en-US" altLang="en-US" sz="1200" dirty="0" smtClean="0"/>
              <a:t>Parole Officers (Juvenile or Adult) </a:t>
            </a:r>
          </a:p>
          <a:p>
            <a:pPr marL="231775" indent="-231775">
              <a:spcBef>
                <a:spcPts val="300"/>
              </a:spcBef>
              <a:buFont typeface="Wingdings" charset="2"/>
              <a:buChar char="q"/>
            </a:pPr>
            <a:r>
              <a:rPr lang="en-US" altLang="en-US" sz="1200" dirty="0" smtClean="0"/>
              <a:t>Pharmacists </a:t>
            </a:r>
          </a:p>
          <a:p>
            <a:pPr marL="231775" indent="-231775">
              <a:spcBef>
                <a:spcPts val="300"/>
              </a:spcBef>
              <a:buFont typeface="Wingdings" charset="2"/>
              <a:buChar char="q"/>
            </a:pPr>
            <a:r>
              <a:rPr lang="en-US" altLang="en-US" sz="1200" dirty="0" smtClean="0"/>
              <a:t>Physical Therapists </a:t>
            </a:r>
          </a:p>
          <a:p>
            <a:pPr marL="231775" indent="-231775">
              <a:spcBef>
                <a:spcPts val="300"/>
              </a:spcBef>
              <a:buFont typeface="Wingdings" charset="2"/>
              <a:buChar char="q"/>
            </a:pPr>
            <a:r>
              <a:rPr lang="en-US" altLang="en-US" sz="1200" dirty="0" smtClean="0"/>
              <a:t>Physician Assistants </a:t>
            </a:r>
          </a:p>
          <a:p>
            <a:pPr marL="231775" indent="-231775">
              <a:spcBef>
                <a:spcPts val="300"/>
              </a:spcBef>
              <a:buFont typeface="Wingdings" charset="2"/>
              <a:buChar char="q"/>
            </a:pPr>
            <a:r>
              <a:rPr lang="en-US" altLang="en-US" sz="1200" dirty="0" smtClean="0"/>
              <a:t>Podiatrists </a:t>
            </a:r>
          </a:p>
          <a:p>
            <a:pPr marL="231775" indent="-231775">
              <a:spcBef>
                <a:spcPts val="300"/>
              </a:spcBef>
              <a:buFont typeface="Wingdings" charset="2"/>
              <a:buChar char="q"/>
            </a:pPr>
            <a:r>
              <a:rPr lang="en-US" altLang="en-US" sz="1200" dirty="0" smtClean="0"/>
              <a:t>Police Officers </a:t>
            </a:r>
          </a:p>
          <a:p>
            <a:pPr marL="231775" indent="-231775">
              <a:spcBef>
                <a:spcPts val="300"/>
              </a:spcBef>
              <a:buFont typeface="Wingdings" charset="2"/>
              <a:buChar char="q"/>
            </a:pPr>
            <a:r>
              <a:rPr lang="en-US" altLang="en-US" sz="1200" dirty="0" smtClean="0"/>
              <a:t>Probation Officers (Juvenile or Adult) </a:t>
            </a:r>
          </a:p>
          <a:p>
            <a:pPr marL="231775" indent="-231775">
              <a:spcBef>
                <a:spcPts val="300"/>
              </a:spcBef>
              <a:buFont typeface="Wingdings" charset="2"/>
              <a:buChar char="q"/>
            </a:pPr>
            <a:r>
              <a:rPr lang="en-US" altLang="en-US" sz="1200" dirty="0" smtClean="0"/>
              <a:t>Professionals identified in Public Act 14-186</a:t>
            </a:r>
          </a:p>
          <a:p>
            <a:pPr marL="231775" indent="-231775">
              <a:spcBef>
                <a:spcPts val="300"/>
              </a:spcBef>
              <a:buFont typeface="Wingdings" charset="2"/>
              <a:buChar char="q"/>
            </a:pPr>
            <a:r>
              <a:rPr lang="en-US" altLang="en-US" sz="1200" dirty="0" smtClean="0"/>
              <a:t>Psychologists </a:t>
            </a:r>
          </a:p>
          <a:p>
            <a:pPr marL="231775" indent="-231775">
              <a:spcBef>
                <a:spcPts val="300"/>
              </a:spcBef>
              <a:buFont typeface="Wingdings" charset="2"/>
              <a:buChar char="q"/>
            </a:pPr>
            <a:r>
              <a:rPr lang="en-US" altLang="en-US" sz="1200" dirty="0" smtClean="0"/>
              <a:t>Registered Nurses </a:t>
            </a:r>
          </a:p>
          <a:p>
            <a:pPr marL="231775" indent="-231775">
              <a:spcBef>
                <a:spcPts val="300"/>
              </a:spcBef>
              <a:buFont typeface="Wingdings" charset="2"/>
              <a:buChar char="q"/>
            </a:pPr>
            <a:r>
              <a:rPr lang="en-US" altLang="en-US" sz="1200" dirty="0" smtClean="0"/>
              <a:t>School </a:t>
            </a:r>
            <a:r>
              <a:rPr lang="en-US" altLang="en-US" sz="1200" dirty="0"/>
              <a:t>Employees (defined in </a:t>
            </a:r>
            <a:r>
              <a:rPr lang="en-US" altLang="en-US" sz="1200" dirty="0">
                <a:hlinkClick r:id="rId4"/>
              </a:rPr>
              <a:t>section 53a-65</a:t>
            </a:r>
            <a:r>
              <a:rPr lang="en-US" altLang="en-US" sz="1200" dirty="0"/>
              <a:t> of CGS)</a:t>
            </a:r>
          </a:p>
          <a:p>
            <a:pPr marL="231775" indent="-231775">
              <a:spcBef>
                <a:spcPts val="300"/>
              </a:spcBef>
              <a:buFont typeface="Wingdings" charset="2"/>
              <a:buChar char="q"/>
            </a:pPr>
            <a:r>
              <a:rPr lang="en-US" altLang="en-US" sz="1200" dirty="0" smtClean="0"/>
              <a:t>Sexual Assault Counselors </a:t>
            </a:r>
          </a:p>
          <a:p>
            <a:pPr marL="231775" indent="-231775">
              <a:spcBef>
                <a:spcPts val="300"/>
              </a:spcBef>
              <a:buFont typeface="Wingdings" charset="2"/>
              <a:buChar char="q"/>
            </a:pPr>
            <a:r>
              <a:rPr lang="en-US" altLang="en-US" sz="1200" dirty="0" smtClean="0"/>
              <a:t>Social Workers </a:t>
            </a:r>
          </a:p>
          <a:p>
            <a:pPr marL="231775" indent="-231775">
              <a:spcBef>
                <a:spcPts val="300"/>
              </a:spcBef>
              <a:buFont typeface="Wingdings" charset="2"/>
              <a:buChar char="q"/>
            </a:pPr>
            <a:endParaRPr lang="en-US" altLang="en-US" sz="1200" dirty="0" smtClean="0"/>
          </a:p>
        </p:txBody>
      </p:sp>
    </p:spTree>
    <p:custDataLst>
      <p:tags r:id="rId1"/>
    </p:custDataLst>
    <p:extLst>
      <p:ext uri="{BB962C8B-B14F-4D97-AF65-F5344CB8AC3E}">
        <p14:creationId xmlns:p14="http://schemas.microsoft.com/office/powerpoint/2010/main" val="1382219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0419" y="368673"/>
            <a:ext cx="8548283" cy="979152"/>
          </a:xfrm>
        </p:spPr>
        <p:txBody>
          <a:bodyPr>
            <a:noAutofit/>
          </a:bodyPr>
          <a:lstStyle/>
          <a:p>
            <a:pPr eaLnBrk="1" hangingPunct="1">
              <a:spcBef>
                <a:spcPts val="600"/>
              </a:spcBef>
            </a:pPr>
            <a:r>
              <a:rPr lang="en-US" altLang="en-US" sz="3600" dirty="0" smtClean="0"/>
              <a:t>Who Must Report From a School System</a:t>
            </a:r>
          </a:p>
        </p:txBody>
      </p:sp>
      <p:sp>
        <p:nvSpPr>
          <p:cNvPr id="15363" name="Rectangle 3"/>
          <p:cNvSpPr>
            <a:spLocks noGrp="1" noChangeArrowheads="1"/>
          </p:cNvSpPr>
          <p:nvPr>
            <p:ph idx="1"/>
          </p:nvPr>
        </p:nvSpPr>
        <p:spPr>
          <a:xfrm>
            <a:off x="324185" y="1500225"/>
            <a:ext cx="8251406" cy="5334000"/>
          </a:xfrm>
        </p:spPr>
        <p:txBody>
          <a:bodyPr>
            <a:normAutofit fontScale="70000" lnSpcReduction="20000"/>
          </a:bodyPr>
          <a:lstStyle/>
          <a:p>
            <a:pPr marL="0" indent="0" eaLnBrk="1" hangingPunct="1">
              <a:spcBef>
                <a:spcPts val="0"/>
              </a:spcBef>
              <a:buNone/>
            </a:pPr>
            <a:endParaRPr lang="en-US" altLang="en-US" sz="1800" dirty="0"/>
          </a:p>
          <a:p>
            <a:pPr marL="0" indent="0" eaLnBrk="1" hangingPunct="1">
              <a:spcBef>
                <a:spcPts val="0"/>
              </a:spcBef>
              <a:buNone/>
            </a:pPr>
            <a:r>
              <a:rPr lang="en-US" altLang="en-US" sz="2900" b="1" dirty="0">
                <a:solidFill>
                  <a:schemeClr val="accent2">
                    <a:lumMod val="75000"/>
                  </a:schemeClr>
                </a:solidFill>
              </a:rPr>
              <a:t>S</a:t>
            </a:r>
            <a:r>
              <a:rPr lang="en-US" altLang="en-US" sz="2900" b="1" dirty="0" smtClean="0">
                <a:solidFill>
                  <a:schemeClr val="accent2">
                    <a:lumMod val="75000"/>
                  </a:schemeClr>
                </a:solidFill>
              </a:rPr>
              <a:t>ection </a:t>
            </a:r>
            <a:r>
              <a:rPr lang="en-US" altLang="en-US" sz="2900" b="1" dirty="0">
                <a:solidFill>
                  <a:schemeClr val="accent2">
                    <a:lumMod val="75000"/>
                  </a:schemeClr>
                </a:solidFill>
              </a:rPr>
              <a:t>53a-65</a:t>
            </a:r>
            <a:r>
              <a:rPr lang="en-US" altLang="en-US" sz="2900" dirty="0"/>
              <a:t> of the Connecticut General Statutes (CGS) (subsection 13</a:t>
            </a:r>
            <a:r>
              <a:rPr lang="en-US" altLang="en-US" sz="2900" dirty="0" smtClean="0"/>
              <a:t>):</a:t>
            </a:r>
            <a:endParaRPr lang="en-US" altLang="en-US" sz="2900" dirty="0"/>
          </a:p>
          <a:p>
            <a:pPr marL="0" indent="0" eaLnBrk="1" hangingPunct="1">
              <a:lnSpc>
                <a:spcPct val="80000"/>
              </a:lnSpc>
              <a:buNone/>
            </a:pPr>
            <a:endParaRPr lang="en-US" altLang="en-US" sz="2600" i="1" dirty="0" smtClean="0"/>
          </a:p>
          <a:p>
            <a:pPr marL="0" indent="0" eaLnBrk="1" hangingPunct="1">
              <a:spcBef>
                <a:spcPts val="0"/>
              </a:spcBef>
              <a:spcAft>
                <a:spcPts val="0"/>
              </a:spcAft>
              <a:buNone/>
              <a:tabLst>
                <a:tab pos="395288" algn="l"/>
              </a:tabLst>
            </a:pPr>
            <a:r>
              <a:rPr lang="en-US" altLang="en-US" sz="2600" dirty="0" smtClean="0"/>
              <a:t>(</a:t>
            </a:r>
            <a:r>
              <a:rPr lang="en-US" altLang="en-US" sz="2600" dirty="0"/>
              <a:t>13) "School employee" means: </a:t>
            </a:r>
            <a:endParaRPr lang="en-US" altLang="en-US" sz="2600" dirty="0" smtClean="0"/>
          </a:p>
          <a:p>
            <a:pPr marL="0" indent="0" eaLnBrk="1" hangingPunct="1">
              <a:spcBef>
                <a:spcPts val="200"/>
              </a:spcBef>
              <a:buNone/>
              <a:tabLst>
                <a:tab pos="463550" algn="l"/>
              </a:tabLst>
            </a:pPr>
            <a:r>
              <a:rPr lang="en-US" altLang="en-US" sz="2600" dirty="0"/>
              <a:t>	</a:t>
            </a:r>
            <a:r>
              <a:rPr lang="en-US" altLang="en-US" sz="2600" dirty="0" smtClean="0"/>
              <a:t>(</a:t>
            </a:r>
            <a:r>
              <a:rPr lang="en-US" altLang="en-US" sz="2600" dirty="0"/>
              <a:t>A) A teacher, substitute teacher, school administrator, school </a:t>
            </a:r>
            <a:r>
              <a:rPr lang="en-US" altLang="en-US" sz="2600" dirty="0" smtClean="0"/>
              <a:t/>
            </a:r>
            <a:br>
              <a:rPr lang="en-US" altLang="en-US" sz="2600" dirty="0" smtClean="0"/>
            </a:br>
            <a:r>
              <a:rPr lang="en-US" altLang="en-US" sz="2600" dirty="0" smtClean="0"/>
              <a:t>            superintendent</a:t>
            </a:r>
            <a:r>
              <a:rPr lang="en-US" altLang="en-US" sz="2600" dirty="0"/>
              <a:t>, guidance counselor, psychologist, social worker, </a:t>
            </a:r>
            <a:r>
              <a:rPr lang="en-US" altLang="en-US" sz="2600" dirty="0" smtClean="0"/>
              <a:t/>
            </a:r>
            <a:br>
              <a:rPr lang="en-US" altLang="en-US" sz="2600" dirty="0" smtClean="0"/>
            </a:br>
            <a:r>
              <a:rPr lang="en-US" altLang="en-US" sz="2600" dirty="0" smtClean="0"/>
              <a:t>            nurse</a:t>
            </a:r>
            <a:r>
              <a:rPr lang="en-US" altLang="en-US" sz="2600" dirty="0"/>
              <a:t>, physician, school paraprofessional or coach employed by a </a:t>
            </a:r>
            <a:r>
              <a:rPr lang="en-US" altLang="en-US" sz="2600" dirty="0" smtClean="0"/>
              <a:t/>
            </a:r>
            <a:br>
              <a:rPr lang="en-US" altLang="en-US" sz="2600" dirty="0" smtClean="0"/>
            </a:br>
            <a:r>
              <a:rPr lang="en-US" altLang="en-US" sz="2600" dirty="0" smtClean="0"/>
              <a:t>            local </a:t>
            </a:r>
            <a:r>
              <a:rPr lang="en-US" altLang="en-US" sz="2600" dirty="0"/>
              <a:t>or regional board of education or a private elementary, middle </a:t>
            </a:r>
            <a:r>
              <a:rPr lang="en-US" altLang="en-US" sz="2600" dirty="0" smtClean="0"/>
              <a:t/>
            </a:r>
            <a:br>
              <a:rPr lang="en-US" altLang="en-US" sz="2600" dirty="0" smtClean="0"/>
            </a:br>
            <a:r>
              <a:rPr lang="en-US" altLang="en-US" sz="2600" dirty="0" smtClean="0"/>
              <a:t>            or </a:t>
            </a:r>
            <a:r>
              <a:rPr lang="en-US" altLang="en-US" sz="2600" dirty="0"/>
              <a:t>high school or working in a public or private elementary, middle or </a:t>
            </a:r>
            <a:r>
              <a:rPr lang="en-US" altLang="en-US" sz="2600" dirty="0" smtClean="0"/>
              <a:t/>
            </a:r>
            <a:br>
              <a:rPr lang="en-US" altLang="en-US" sz="2600" dirty="0" smtClean="0"/>
            </a:br>
            <a:r>
              <a:rPr lang="en-US" altLang="en-US" sz="2600" dirty="0" smtClean="0"/>
              <a:t>            high </a:t>
            </a:r>
            <a:r>
              <a:rPr lang="en-US" altLang="en-US" sz="2600" dirty="0"/>
              <a:t>school; or </a:t>
            </a:r>
            <a:endParaRPr lang="en-US" altLang="en-US" sz="2600" dirty="0" smtClean="0"/>
          </a:p>
          <a:p>
            <a:pPr marL="0" indent="0" eaLnBrk="1" hangingPunct="1">
              <a:spcBef>
                <a:spcPts val="600"/>
              </a:spcBef>
              <a:buNone/>
              <a:tabLst>
                <a:tab pos="463550" algn="l"/>
              </a:tabLst>
            </a:pPr>
            <a:r>
              <a:rPr lang="en-US" altLang="en-US" sz="2600" dirty="0"/>
              <a:t>	</a:t>
            </a:r>
            <a:r>
              <a:rPr lang="en-US" altLang="en-US" sz="2600" dirty="0" smtClean="0"/>
              <a:t>(</a:t>
            </a:r>
            <a:r>
              <a:rPr lang="en-US" altLang="en-US" sz="2600" dirty="0"/>
              <a:t>B) any other person who, in the performance of his or her duties, has </a:t>
            </a:r>
            <a:r>
              <a:rPr lang="en-US" altLang="en-US" sz="2600" dirty="0" smtClean="0"/>
              <a:t/>
            </a:r>
            <a:br>
              <a:rPr lang="en-US" altLang="en-US" sz="2600" dirty="0" smtClean="0"/>
            </a:br>
            <a:r>
              <a:rPr lang="en-US" altLang="en-US" sz="2600" dirty="0" smtClean="0"/>
              <a:t>            regular </a:t>
            </a:r>
            <a:r>
              <a:rPr lang="en-US" altLang="en-US" sz="2600" dirty="0"/>
              <a:t>contact with students and who provides services to or on </a:t>
            </a:r>
            <a:r>
              <a:rPr lang="en-US" altLang="en-US" sz="2600" dirty="0" smtClean="0"/>
              <a:t/>
            </a:r>
            <a:br>
              <a:rPr lang="en-US" altLang="en-US" sz="2600" dirty="0" smtClean="0"/>
            </a:br>
            <a:r>
              <a:rPr lang="en-US" altLang="en-US" sz="2600" dirty="0" smtClean="0"/>
              <a:t>            behalf </a:t>
            </a:r>
            <a:r>
              <a:rPr lang="en-US" altLang="en-US" sz="2600" dirty="0"/>
              <a:t>of students enrolled in </a:t>
            </a:r>
            <a:endParaRPr lang="en-US" altLang="en-US" sz="2600" dirty="0" smtClean="0"/>
          </a:p>
          <a:p>
            <a:pPr marL="914400" indent="-914400" eaLnBrk="1" hangingPunct="1">
              <a:spcBef>
                <a:spcPts val="600"/>
              </a:spcBef>
              <a:buNone/>
              <a:tabLst>
                <a:tab pos="914400" algn="l"/>
              </a:tabLst>
            </a:pPr>
            <a:r>
              <a:rPr lang="en-US" altLang="en-US" sz="2600" dirty="0" smtClean="0"/>
              <a:t>	(</a:t>
            </a:r>
            <a:r>
              <a:rPr lang="en-US" altLang="en-US" sz="2600" dirty="0" err="1"/>
              <a:t>i</a:t>
            </a:r>
            <a:r>
              <a:rPr lang="en-US" altLang="en-US" sz="2600" dirty="0"/>
              <a:t>) a public elementary, middle or high school, pursuant to </a:t>
            </a:r>
            <a:r>
              <a:rPr lang="en-US" altLang="en-US" sz="2600" dirty="0" smtClean="0"/>
              <a:t>a</a:t>
            </a:r>
            <a:r>
              <a:rPr lang="en-US" altLang="en-US" sz="2600" dirty="0"/>
              <a:t> </a:t>
            </a:r>
            <a:r>
              <a:rPr lang="en-US" altLang="en-US" sz="2600" dirty="0" smtClean="0"/>
              <a:t>contract </a:t>
            </a:r>
            <a:r>
              <a:rPr lang="en-US" altLang="en-US" sz="2600" dirty="0"/>
              <a:t>with the local or regional board of education, or </a:t>
            </a:r>
            <a:endParaRPr lang="en-US" altLang="en-US" sz="2600" dirty="0" smtClean="0"/>
          </a:p>
          <a:p>
            <a:pPr marL="0" indent="0" eaLnBrk="1" hangingPunct="1">
              <a:spcBef>
                <a:spcPts val="600"/>
              </a:spcBef>
              <a:buNone/>
              <a:tabLst>
                <a:tab pos="463550" algn="l"/>
              </a:tabLst>
            </a:pPr>
            <a:r>
              <a:rPr lang="en-US" altLang="en-US" sz="2600" dirty="0" smtClean="0"/>
              <a:t>		(ii) a private elementary, middle or high school, pursuant to </a:t>
            </a:r>
            <a:r>
              <a:rPr lang="en-US" altLang="en-US" sz="2600" dirty="0"/>
              <a:t>a </a:t>
            </a:r>
            <a:r>
              <a:rPr lang="en-US" altLang="en-US" sz="2600" dirty="0" smtClean="0"/>
              <a:t/>
            </a:r>
            <a:br>
              <a:rPr lang="en-US" altLang="en-US" sz="2600" dirty="0" smtClean="0"/>
            </a:br>
            <a:r>
              <a:rPr lang="en-US" altLang="en-US" sz="2600" dirty="0" smtClean="0"/>
              <a:t>                  contract </a:t>
            </a:r>
            <a:r>
              <a:rPr lang="en-US" altLang="en-US" sz="2600" dirty="0"/>
              <a:t>with the supervisory agent of such private school</a:t>
            </a:r>
            <a:r>
              <a:rPr lang="en-US" altLang="en-US" sz="2600" dirty="0" smtClean="0"/>
              <a:t>.</a:t>
            </a:r>
            <a:r>
              <a:rPr lang="en-US" altLang="en-US" sz="2600" b="1" dirty="0" smtClean="0"/>
              <a:t/>
            </a:r>
            <a:br>
              <a:rPr lang="en-US" altLang="en-US" sz="2600" b="1" dirty="0" smtClean="0"/>
            </a:br>
            <a:r>
              <a:rPr lang="en-US" altLang="en-US" sz="2600" i="1" dirty="0" smtClean="0"/>
              <a:t/>
            </a:r>
            <a:br>
              <a:rPr lang="en-US" altLang="en-US" sz="2600" i="1" dirty="0" smtClean="0"/>
            </a:br>
            <a:endParaRPr lang="en-US" altLang="en-US" sz="2600" i="1" dirty="0" smtClean="0"/>
          </a:p>
        </p:txBody>
      </p:sp>
    </p:spTree>
    <p:custDataLst>
      <p:tags r:id="rId1"/>
    </p:custDataLst>
    <p:extLst>
      <p:ext uri="{BB962C8B-B14F-4D97-AF65-F5344CB8AC3E}">
        <p14:creationId xmlns:p14="http://schemas.microsoft.com/office/powerpoint/2010/main" val="313852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314073" y="368671"/>
            <a:ext cx="8525127" cy="969474"/>
          </a:xfrm>
        </p:spPr>
        <p:txBody>
          <a:bodyPr>
            <a:noAutofit/>
          </a:bodyPr>
          <a:lstStyle/>
          <a:p>
            <a:r>
              <a:rPr lang="en-US" altLang="en-US" sz="3600" dirty="0" smtClean="0"/>
              <a:t>Who Must Report:  Public Act No. </a:t>
            </a:r>
            <a:r>
              <a:rPr lang="en-US" altLang="en-US" sz="3600" dirty="0" smtClean="0">
                <a:latin typeface="+mn-lt"/>
              </a:rPr>
              <a:t>14-186</a:t>
            </a:r>
          </a:p>
        </p:txBody>
      </p:sp>
      <p:sp>
        <p:nvSpPr>
          <p:cNvPr id="17411" name="Content Placeholder 2"/>
          <p:cNvSpPr>
            <a:spLocks noGrp="1"/>
          </p:cNvSpPr>
          <p:nvPr>
            <p:ph idx="1"/>
          </p:nvPr>
        </p:nvSpPr>
        <p:spPr>
          <a:xfrm>
            <a:off x="142862" y="1628381"/>
            <a:ext cx="8582949" cy="4734641"/>
          </a:xfrm>
        </p:spPr>
        <p:txBody>
          <a:bodyPr>
            <a:noAutofit/>
          </a:bodyPr>
          <a:lstStyle/>
          <a:p>
            <a:pPr marL="806450" lvl="1" indent="-349250"/>
            <a:r>
              <a:rPr lang="en-US" sz="1800" dirty="0" smtClean="0"/>
              <a:t>(11) any person who </a:t>
            </a:r>
            <a:r>
              <a:rPr lang="en-US" sz="1800" b="1" dirty="0" smtClean="0">
                <a:solidFill>
                  <a:schemeClr val="accent2">
                    <a:lumMod val="75000"/>
                  </a:schemeClr>
                </a:solidFill>
              </a:rPr>
              <a:t>holds</a:t>
            </a:r>
            <a:r>
              <a:rPr lang="en-US" sz="1800" dirty="0" smtClean="0"/>
              <a:t> or is </a:t>
            </a:r>
            <a:r>
              <a:rPr lang="en-US" sz="1800" b="1" dirty="0" smtClean="0">
                <a:solidFill>
                  <a:schemeClr val="accent2">
                    <a:lumMod val="75000"/>
                  </a:schemeClr>
                </a:solidFill>
              </a:rPr>
              <a:t>issued a coaching permit by the State Board of Education</a:t>
            </a:r>
            <a:r>
              <a:rPr lang="en-US" sz="1800" dirty="0" smtClean="0"/>
              <a:t>, is a coach of intramural or interscholastic athletics and is eighteen years of age or older, </a:t>
            </a:r>
            <a:br>
              <a:rPr lang="en-US" sz="1800" dirty="0" smtClean="0"/>
            </a:br>
            <a:endParaRPr lang="en-US" sz="1800" dirty="0" smtClean="0"/>
          </a:p>
          <a:p>
            <a:pPr marL="806450" lvl="1" indent="-349250"/>
            <a:r>
              <a:rPr lang="en-US" sz="1800" dirty="0" smtClean="0"/>
              <a:t>(12) any individual who is employed as a coach or director of youth athletics and is </a:t>
            </a:r>
            <a:r>
              <a:rPr lang="en-US" sz="1800" b="1" dirty="0" smtClean="0">
                <a:solidFill>
                  <a:schemeClr val="accent2">
                    <a:lumMod val="75000"/>
                  </a:schemeClr>
                </a:solidFill>
              </a:rPr>
              <a:t>eighteen years of age or older</a:t>
            </a:r>
            <a:r>
              <a:rPr lang="en-US" sz="1800" dirty="0" smtClean="0"/>
              <a:t>,</a:t>
            </a:r>
            <a:br>
              <a:rPr lang="en-US" sz="1800" dirty="0" smtClean="0"/>
            </a:br>
            <a:endParaRPr lang="en-US" sz="1800" dirty="0" smtClean="0"/>
          </a:p>
          <a:p>
            <a:pPr marL="806450" lvl="1" indent="-349250"/>
            <a:r>
              <a:rPr lang="en-US" sz="1800" dirty="0" smtClean="0"/>
              <a:t>(13) any individual who is employed as a coach or director of a private youth sports organization, league or team and is eighteen years of age or older, </a:t>
            </a:r>
            <a:br>
              <a:rPr lang="en-US" sz="1800" dirty="0" smtClean="0"/>
            </a:br>
            <a:endParaRPr lang="en-US" sz="1800" dirty="0" smtClean="0"/>
          </a:p>
          <a:p>
            <a:pPr marL="806450" lvl="1" indent="-349250"/>
            <a:r>
              <a:rPr lang="en-US" sz="1800" dirty="0" smtClean="0"/>
              <a:t>(14) any </a:t>
            </a:r>
            <a:r>
              <a:rPr lang="en-US" sz="1800" b="1" dirty="0" smtClean="0">
                <a:solidFill>
                  <a:schemeClr val="accent2">
                    <a:lumMod val="75000"/>
                  </a:schemeClr>
                </a:solidFill>
              </a:rPr>
              <a:t>paid</a:t>
            </a:r>
            <a:r>
              <a:rPr lang="en-US" sz="1800" dirty="0" smtClean="0"/>
              <a:t> administrator, faculty, staff, athletic director, athletic coach or athletic trainer employed by a public or private institution of </a:t>
            </a:r>
            <a:r>
              <a:rPr lang="en-US" sz="1800" b="1" dirty="0" smtClean="0">
                <a:solidFill>
                  <a:schemeClr val="accent2">
                    <a:lumMod val="75000"/>
                  </a:schemeClr>
                </a:solidFill>
              </a:rPr>
              <a:t>higher education </a:t>
            </a:r>
            <a:r>
              <a:rPr lang="en-US" sz="1800" dirty="0" smtClean="0"/>
              <a:t>who is eighteen years of age or older, excluding student employees,</a:t>
            </a:r>
            <a:br>
              <a:rPr lang="en-US" sz="1800" dirty="0" smtClean="0"/>
            </a:br>
            <a:endParaRPr lang="en-US" sz="1800" dirty="0" smtClean="0"/>
          </a:p>
          <a:p>
            <a:pPr marL="806450" lvl="1" indent="-349250"/>
            <a:r>
              <a:rPr lang="en-US" sz="1800" dirty="0" smtClean="0"/>
              <a:t>(35) any paid youth camp director or assistant director. </a:t>
            </a:r>
          </a:p>
        </p:txBody>
      </p:sp>
    </p:spTree>
    <p:custDataLst>
      <p:tags r:id="rId1"/>
    </p:custDataLst>
    <p:extLst>
      <p:ext uri="{BB962C8B-B14F-4D97-AF65-F5344CB8AC3E}">
        <p14:creationId xmlns:p14="http://schemas.microsoft.com/office/powerpoint/2010/main" val="1131923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5"/>
          <p:cNvSpPr>
            <a:spLocks noGrp="1" noChangeArrowheads="1"/>
          </p:cNvSpPr>
          <p:nvPr>
            <p:ph type="title"/>
          </p:nvPr>
        </p:nvSpPr>
        <p:spPr/>
        <p:txBody>
          <a:bodyPr/>
          <a:lstStyle/>
          <a:p>
            <a:r>
              <a:rPr lang="en-US" altLang="en-US" sz="4000" dirty="0" smtClean="0"/>
              <a:t>What Must Be Reported?</a:t>
            </a:r>
          </a:p>
        </p:txBody>
      </p:sp>
      <p:sp>
        <p:nvSpPr>
          <p:cNvPr id="16387" name="Rectangle 3"/>
          <p:cNvSpPr>
            <a:spLocks noGrp="1" noChangeArrowheads="1"/>
          </p:cNvSpPr>
          <p:nvPr>
            <p:ph idx="1"/>
          </p:nvPr>
        </p:nvSpPr>
        <p:spPr>
          <a:xfrm>
            <a:off x="491836" y="1905000"/>
            <a:ext cx="8347364" cy="4267200"/>
          </a:xfrm>
        </p:spPr>
        <p:txBody>
          <a:bodyPr>
            <a:normAutofit/>
          </a:bodyPr>
          <a:lstStyle/>
          <a:p>
            <a:pPr marL="0" indent="0">
              <a:buNone/>
            </a:pPr>
            <a:r>
              <a:rPr lang="en-US" altLang="en-US" dirty="0" smtClean="0"/>
              <a:t>  </a:t>
            </a:r>
            <a:r>
              <a:rPr lang="en-US" altLang="en-US" b="1" dirty="0" smtClean="0">
                <a:solidFill>
                  <a:schemeClr val="accent2">
                    <a:lumMod val="75000"/>
                  </a:schemeClr>
                </a:solidFill>
              </a:rPr>
              <a:t>Mandated Reporters </a:t>
            </a:r>
            <a:r>
              <a:rPr lang="en-US" altLang="en-US" dirty="0" smtClean="0"/>
              <a:t>are required to report or cause a report to be made when, in the ordinary course of their employment or profession, they have reasonable cause to suspect or believe that a child under the age of 18  has been abused, neglected or is placed in imminent risk of serious harm (</a:t>
            </a:r>
            <a:r>
              <a:rPr lang="en-US" altLang="en-US" b="1" dirty="0" smtClean="0">
                <a:solidFill>
                  <a:schemeClr val="accent2">
                    <a:lumMod val="75000"/>
                  </a:schemeClr>
                </a:solidFill>
              </a:rPr>
              <a:t>CGS 17a-101a</a:t>
            </a:r>
            <a:r>
              <a:rPr lang="en-US" altLang="en-US" dirty="0" smtClean="0"/>
              <a:t>).</a:t>
            </a:r>
          </a:p>
          <a:p>
            <a:pPr marL="0" indent="0">
              <a:buNone/>
            </a:pPr>
            <a:endParaRPr lang="en-US" altLang="en-US" dirty="0" smtClean="0"/>
          </a:p>
          <a:p>
            <a:pPr marL="120650" indent="0" algn="ctr">
              <a:buNone/>
              <a:tabLst>
                <a:tab pos="7485063" algn="l"/>
                <a:tab pos="7720013" algn="l"/>
              </a:tabLst>
            </a:pPr>
            <a:r>
              <a:rPr lang="en-US" altLang="en-US" i="1" dirty="0" smtClean="0">
                <a:solidFill>
                  <a:schemeClr val="accent4">
                    <a:lumMod val="50000"/>
                  </a:schemeClr>
                </a:solidFill>
              </a:rPr>
              <a:t>A Mandated Reporter </a:t>
            </a:r>
            <a:r>
              <a:rPr lang="en-US" altLang="en-US" i="1" u="sng" dirty="0" smtClean="0">
                <a:solidFill>
                  <a:schemeClr val="accent4">
                    <a:lumMod val="50000"/>
                  </a:schemeClr>
                </a:solidFill>
              </a:rPr>
              <a:t>must</a:t>
            </a:r>
            <a:r>
              <a:rPr lang="en-US" altLang="en-US" i="1" dirty="0" smtClean="0">
                <a:solidFill>
                  <a:schemeClr val="accent4">
                    <a:lumMod val="50000"/>
                  </a:schemeClr>
                </a:solidFill>
              </a:rPr>
              <a:t> report any suspicion </a:t>
            </a:r>
            <a:br>
              <a:rPr lang="en-US" altLang="en-US" i="1" dirty="0" smtClean="0">
                <a:solidFill>
                  <a:schemeClr val="accent4">
                    <a:lumMod val="50000"/>
                  </a:schemeClr>
                </a:solidFill>
              </a:rPr>
            </a:br>
            <a:r>
              <a:rPr lang="en-US" altLang="en-US" i="1" dirty="0" smtClean="0">
                <a:solidFill>
                  <a:schemeClr val="accent4">
                    <a:lumMod val="50000"/>
                  </a:schemeClr>
                </a:solidFill>
              </a:rPr>
              <a:t>to DCF or law enforcement regardless of the </a:t>
            </a:r>
            <a:br>
              <a:rPr lang="en-US" altLang="en-US" i="1" dirty="0" smtClean="0">
                <a:solidFill>
                  <a:schemeClr val="accent4">
                    <a:lumMod val="50000"/>
                  </a:schemeClr>
                </a:solidFill>
              </a:rPr>
            </a:br>
            <a:r>
              <a:rPr lang="en-US" altLang="en-US" i="1" dirty="0" smtClean="0">
                <a:solidFill>
                  <a:schemeClr val="accent4">
                    <a:lumMod val="50000"/>
                  </a:schemeClr>
                </a:solidFill>
              </a:rPr>
              <a:t>identity of the alleged perpetrator.</a:t>
            </a:r>
          </a:p>
          <a:p>
            <a:pPr marL="0" indent="0">
              <a:buNone/>
            </a:pPr>
            <a:endParaRPr lang="en-US" altLang="en-US" dirty="0" smtClean="0"/>
          </a:p>
        </p:txBody>
      </p:sp>
    </p:spTree>
    <p:custDataLst>
      <p:tags r:id="rId1"/>
    </p:custDataLst>
    <p:extLst>
      <p:ext uri="{BB962C8B-B14F-4D97-AF65-F5344CB8AC3E}">
        <p14:creationId xmlns:p14="http://schemas.microsoft.com/office/powerpoint/2010/main" val="4039758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5"/>
          <p:cNvSpPr>
            <a:spLocks noGrp="1" noChangeArrowheads="1"/>
          </p:cNvSpPr>
          <p:nvPr>
            <p:ph type="title"/>
          </p:nvPr>
        </p:nvSpPr>
        <p:spPr/>
        <p:txBody>
          <a:bodyPr/>
          <a:lstStyle/>
          <a:p>
            <a:r>
              <a:rPr lang="en-US" altLang="en-US" sz="4000" dirty="0" smtClean="0"/>
              <a:t>What Must Be Reported?</a:t>
            </a:r>
          </a:p>
        </p:txBody>
      </p:sp>
      <p:sp>
        <p:nvSpPr>
          <p:cNvPr id="16387" name="Rectangle 3"/>
          <p:cNvSpPr>
            <a:spLocks noGrp="1" noChangeArrowheads="1"/>
          </p:cNvSpPr>
          <p:nvPr>
            <p:ph idx="1"/>
          </p:nvPr>
        </p:nvSpPr>
        <p:spPr>
          <a:xfrm>
            <a:off x="491836" y="1905000"/>
            <a:ext cx="8347364" cy="4267200"/>
          </a:xfrm>
        </p:spPr>
        <p:txBody>
          <a:bodyPr>
            <a:normAutofit/>
          </a:bodyPr>
          <a:lstStyle/>
          <a:p>
            <a:pPr marL="0" indent="0">
              <a:buNone/>
            </a:pPr>
            <a:r>
              <a:rPr lang="en-US" altLang="en-US" dirty="0" smtClean="0"/>
              <a:t>  *</a:t>
            </a:r>
            <a:r>
              <a:rPr lang="en-US" altLang="en-US" b="1" i="1" u="sng" dirty="0" smtClean="0">
                <a:solidFill>
                  <a:schemeClr val="accent2">
                    <a:lumMod val="75000"/>
                  </a:schemeClr>
                </a:solidFill>
              </a:rPr>
              <a:t>School employees</a:t>
            </a:r>
            <a:r>
              <a:rPr lang="en-US" altLang="en-US" b="1" dirty="0" smtClean="0">
                <a:solidFill>
                  <a:schemeClr val="accent2">
                    <a:lumMod val="75000"/>
                  </a:schemeClr>
                </a:solidFill>
              </a:rPr>
              <a:t> </a:t>
            </a:r>
            <a:r>
              <a:rPr lang="en-US" altLang="en-US" dirty="0" smtClean="0"/>
              <a:t>are further required to report or cause a report to be made when, in the ordinary course of their employment or profession, they have reasonable cause to suspect or believe that </a:t>
            </a:r>
            <a:r>
              <a:rPr lang="en-US" altLang="en-US" b="1" i="1" u="sng" dirty="0" smtClean="0">
                <a:solidFill>
                  <a:schemeClr val="accent2">
                    <a:lumMod val="75000"/>
                  </a:schemeClr>
                </a:solidFill>
              </a:rPr>
              <a:t>any person</a:t>
            </a:r>
            <a:r>
              <a:rPr lang="en-US" altLang="en-US" dirty="0" smtClean="0">
                <a:solidFill>
                  <a:schemeClr val="accent2">
                    <a:lumMod val="75000"/>
                  </a:schemeClr>
                </a:solidFill>
              </a:rPr>
              <a:t> </a:t>
            </a:r>
            <a:r>
              <a:rPr lang="en-US" altLang="en-US" dirty="0" smtClean="0"/>
              <a:t>who is being educated by the technical high school system or a local or regional board of education, other than as part of an adult education program, is a victim of sexual assault and the perpetrator is a </a:t>
            </a:r>
            <a:r>
              <a:rPr lang="en-US" altLang="en-US" b="1" i="1" u="sng" dirty="0" smtClean="0">
                <a:solidFill>
                  <a:schemeClr val="accent2">
                    <a:lumMod val="75000"/>
                  </a:schemeClr>
                </a:solidFill>
              </a:rPr>
              <a:t>school employee</a:t>
            </a:r>
            <a:r>
              <a:rPr lang="en-US" altLang="en-US" dirty="0" smtClean="0"/>
              <a:t>. </a:t>
            </a:r>
            <a:endParaRPr lang="en-US" altLang="en-US" dirty="0"/>
          </a:p>
          <a:p>
            <a:pPr marL="0" indent="0">
              <a:buNone/>
            </a:pPr>
            <a:endParaRPr lang="en-US" altLang="en-US" sz="1800" i="1" dirty="0" smtClean="0"/>
          </a:p>
          <a:p>
            <a:pPr marL="0" indent="0">
              <a:buNone/>
            </a:pPr>
            <a:r>
              <a:rPr lang="en-US" altLang="en-US" sz="2000" i="1" dirty="0" smtClean="0"/>
              <a:t>* Public </a:t>
            </a:r>
            <a:r>
              <a:rPr lang="en-US" altLang="en-US" sz="2000" i="1" dirty="0"/>
              <a:t>Act </a:t>
            </a:r>
            <a:r>
              <a:rPr lang="en-US" altLang="en-US" sz="2000" i="1" dirty="0" smtClean="0"/>
              <a:t>15-205 - Effective 10/1/2015 </a:t>
            </a:r>
          </a:p>
          <a:p>
            <a:pPr marL="0" indent="0">
              <a:buNone/>
            </a:pPr>
            <a:endParaRPr lang="en-US" altLang="en-US" dirty="0" smtClean="0"/>
          </a:p>
          <a:p>
            <a:pPr marL="0" indent="0">
              <a:buNone/>
            </a:pPr>
            <a:endParaRPr lang="en-US" altLang="en-US" dirty="0" smtClean="0"/>
          </a:p>
        </p:txBody>
      </p:sp>
    </p:spTree>
    <p:custDataLst>
      <p:tags r:id="rId1"/>
    </p:custDataLst>
    <p:extLst>
      <p:ext uri="{BB962C8B-B14F-4D97-AF65-F5344CB8AC3E}">
        <p14:creationId xmlns:p14="http://schemas.microsoft.com/office/powerpoint/2010/main" val="3498243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5280</TotalTime>
  <Words>6941</Words>
  <Application>Microsoft Office PowerPoint</Application>
  <PresentationFormat>On-screen Show (4:3)</PresentationFormat>
  <Paragraphs>549</Paragraphs>
  <Slides>49</Slides>
  <Notes>49</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Spectrum</vt:lpstr>
      <vt:lpstr>Custom Design</vt:lpstr>
      <vt:lpstr>Mandated Reporter Training for School Employees</vt:lpstr>
      <vt:lpstr>  Mission and Transformation of the Department  </vt:lpstr>
      <vt:lpstr>Purpose of Mandated Reporter Training</vt:lpstr>
      <vt:lpstr>Who Must Report</vt:lpstr>
      <vt:lpstr>Who Must Report</vt:lpstr>
      <vt:lpstr>Who Must Report From a School System</vt:lpstr>
      <vt:lpstr>Who Must Report:  Public Act No. 14-186</vt:lpstr>
      <vt:lpstr>What Must Be Reported?</vt:lpstr>
      <vt:lpstr>What Must Be Reported?</vt:lpstr>
      <vt:lpstr>Reasonable Cause to Suspect</vt:lpstr>
      <vt:lpstr>Definitions: Abuse</vt:lpstr>
      <vt:lpstr>Possible Indicators of Sexual Abuse</vt:lpstr>
      <vt:lpstr>PowerPoint Presentation</vt:lpstr>
      <vt:lpstr>Age of Consent for Sexual Activity</vt:lpstr>
      <vt:lpstr>Age of Consent for Sexual Activity</vt:lpstr>
      <vt:lpstr>HUMAN TRAFFICKING</vt:lpstr>
      <vt:lpstr>Neglect</vt:lpstr>
      <vt:lpstr>Educational Neglect</vt:lpstr>
      <vt:lpstr>Educational Neglect</vt:lpstr>
      <vt:lpstr>Medical Neglect</vt:lpstr>
      <vt:lpstr>Child Left Alone in Motor Vehicle or  Place of Public Accommodation</vt:lpstr>
      <vt:lpstr>Whom Does DCF Investigate?</vt:lpstr>
      <vt:lpstr>“Person Responsible”</vt:lpstr>
      <vt:lpstr>“Person Entrusted”</vt:lpstr>
      <vt:lpstr>Reporting Procedures</vt:lpstr>
      <vt:lpstr>Preliminary Investigation</vt:lpstr>
      <vt:lpstr>All oral and written reports shall contain the following information if known:</vt:lpstr>
      <vt:lpstr>All oral and written reports shall contain the following information if known:</vt:lpstr>
      <vt:lpstr>PowerPoint Presentation</vt:lpstr>
      <vt:lpstr>PowerPoint Presentation</vt:lpstr>
      <vt:lpstr>When DCF Notifies the Police</vt:lpstr>
      <vt:lpstr>Confidentiality &amp;  Anonymity</vt:lpstr>
      <vt:lpstr>Anonymity   </vt:lpstr>
      <vt:lpstr>Legal Protections for Reporting &amp; Consequences  for Failing to Report</vt:lpstr>
      <vt:lpstr>Immunity and False Reporting CGS 17a-101e</vt:lpstr>
      <vt:lpstr>Failing to Report  and/or Delayed Reporting</vt:lpstr>
      <vt:lpstr>Prevention or Interference in Reporting</vt:lpstr>
      <vt:lpstr>Employee Protection</vt:lpstr>
      <vt:lpstr>Overview of Public Act 11-93 Mandated Reporting by Schools</vt:lpstr>
      <vt:lpstr>Key Components Related to  Educators of Public Act 11-93</vt:lpstr>
      <vt:lpstr>Key Components Related to  Educators of Public Act 11-93</vt:lpstr>
      <vt:lpstr>Board of Education  Human Resources Investigations</vt:lpstr>
      <vt:lpstr>DRS: Two Track Response System</vt:lpstr>
      <vt:lpstr>Why Two Tracks?</vt:lpstr>
      <vt:lpstr>Disparate Outcomes Result From  Overt &amp; Unconscious Decisions</vt:lpstr>
      <vt:lpstr>Safe Haven Act</vt:lpstr>
      <vt:lpstr>Protecting Infants, Toddlers &amp; Preschoolers</vt:lpstr>
      <vt:lpstr>DCF Strengthening Families</vt:lpstr>
      <vt:lpstr>Additional Resources</vt:lpstr>
    </vt:vector>
  </TitlesOfParts>
  <Company>DCF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Crocker</dc:creator>
  <cp:lastModifiedBy>Student, Gateway</cp:lastModifiedBy>
  <cp:revision>102</cp:revision>
  <cp:lastPrinted>2015-11-02T17:57:52Z</cp:lastPrinted>
  <dcterms:created xsi:type="dcterms:W3CDTF">2015-10-07T16:42:31Z</dcterms:created>
  <dcterms:modified xsi:type="dcterms:W3CDTF">2018-09-24T16:43:20Z</dcterms:modified>
</cp:coreProperties>
</file>